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23"/>
  </p:notesMasterIdLst>
  <p:sldIdLst>
    <p:sldId id="284" r:id="rId2"/>
    <p:sldId id="326" r:id="rId3"/>
    <p:sldId id="328" r:id="rId4"/>
    <p:sldId id="329" r:id="rId5"/>
    <p:sldId id="327" r:id="rId6"/>
    <p:sldId id="344" r:id="rId7"/>
    <p:sldId id="330" r:id="rId8"/>
    <p:sldId id="333" r:id="rId9"/>
    <p:sldId id="338" r:id="rId10"/>
    <p:sldId id="335" r:id="rId11"/>
    <p:sldId id="336" r:id="rId12"/>
    <p:sldId id="337" r:id="rId13"/>
    <p:sldId id="339" r:id="rId14"/>
    <p:sldId id="340" r:id="rId15"/>
    <p:sldId id="341" r:id="rId16"/>
    <p:sldId id="342" r:id="rId17"/>
    <p:sldId id="343" r:id="rId18"/>
    <p:sldId id="345" r:id="rId19"/>
    <p:sldId id="346" r:id="rId20"/>
    <p:sldId id="347" r:id="rId21"/>
    <p:sldId id="34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157"/>
    <p:restoredTop sz="94935"/>
  </p:normalViewPr>
  <p:slideViewPr>
    <p:cSldViewPr snapToGrid="0" snapToObjects="1">
      <p:cViewPr varScale="1">
        <p:scale>
          <a:sx n="120" d="100"/>
          <a:sy n="120" d="100"/>
        </p:scale>
        <p:origin x="3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B6F09-879C-2F4E-8424-6CDCA5598437}" type="datetimeFigureOut">
              <a:rPr lang="en-US" smtClean="0"/>
              <a:t>4/24/19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8DDB64-A69C-5F45-BF1D-177C3BE9B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796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9ABFB-0670-7B4F-812E-0D64E87D98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904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CBF46-5212-FA42-8C1A-D840BCA3DDB5}" type="datetime1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Gerber and Gibson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0561B-77D2-6742-A281-F447F0505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514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6467D-ED55-7F48-9725-25E2CAECA4CB}" type="datetime1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Gerber and Gibson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0561B-77D2-6742-A281-F447F0505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450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0FDC5-E8C7-754F-9198-08336CCB3F03}" type="datetime1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Gerber and Gibson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0561B-77D2-6742-A281-F447F0505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697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72" y="6493692"/>
            <a:ext cx="2743200" cy="365125"/>
          </a:xfrm>
        </p:spPr>
        <p:txBody>
          <a:bodyPr/>
          <a:lstStyle/>
          <a:p>
            <a:fld id="{1538D2DA-7163-824F-BB0A-90EC12878460}" type="datetime1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84638"/>
            <a:ext cx="4114800" cy="365125"/>
          </a:xfrm>
        </p:spPr>
        <p:txBody>
          <a:bodyPr/>
          <a:lstStyle/>
          <a:p>
            <a:r>
              <a:rPr lang="en-US"/>
              <a:t>Gerber and Gibson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5028" y="6492875"/>
            <a:ext cx="2743200" cy="365125"/>
          </a:xfrm>
        </p:spPr>
        <p:txBody>
          <a:bodyPr/>
          <a:lstStyle/>
          <a:p>
            <a:fld id="{8380561B-77D2-6742-A281-F447F0505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45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2FB0C-B88A-234A-8842-226828190971}" type="datetime1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Gerber and Gibson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0561B-77D2-6742-A281-F447F0505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253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446C1-75BA-5D47-A6A7-71162F2DCF69}" type="datetime1">
              <a:rPr lang="en-US" smtClean="0"/>
              <a:t>4/24/19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Gerber and Gibson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0561B-77D2-6742-A281-F447F0505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249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3B80E-4447-B540-B299-D28EC2014680}" type="datetime1">
              <a:rPr lang="en-US" smtClean="0"/>
              <a:t>4/24/19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Gerber and Gibson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0561B-77D2-6742-A281-F447F0505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31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BD4A8-982A-2C4F-82D7-AE67E8F17B60}" type="datetime1">
              <a:rPr lang="en-US" smtClean="0"/>
              <a:t>4/24/19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Gerber and Gibson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0561B-77D2-6742-A281-F447F0505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69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DBD50-54C4-6A4F-8C01-A9D96C265BFC}" type="datetime1">
              <a:rPr lang="en-US" smtClean="0"/>
              <a:t>4/24/19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Gerber and Gibson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0561B-77D2-6742-A281-F447F0505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018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13579-9F30-AB43-BED8-75C32F19435D}" type="datetime1">
              <a:rPr lang="en-US" smtClean="0"/>
              <a:t>4/24/19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Gerber and Gibson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0561B-77D2-6742-A281-F447F0505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450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47C4C-76FB-F14D-BE77-D66C00697097}" type="datetime1">
              <a:rPr lang="en-US" smtClean="0"/>
              <a:t>4/24/19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Gerber and Gibson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0561B-77D2-6742-A281-F447F0505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59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17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C9BA6-6283-834D-94D2-CA34C4473EF8}" type="datetime1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Gerber and Gibson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0561B-77D2-6742-A281-F447F05052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31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8.tiff"/><Relationship Id="rId1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enjjneb/dada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1941096" y="1089710"/>
            <a:ext cx="8390020" cy="1779307"/>
          </a:xfrm>
          <a:prstGeom prst="roundRect">
            <a:avLst>
              <a:gd name="adj" fmla="val 12113"/>
            </a:avLst>
          </a:prstGeom>
          <a:solidFill>
            <a:schemeClr val="accent1">
              <a:lumMod val="60000"/>
              <a:lumOff val="40000"/>
              <a:alpha val="25098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1096" y="1089708"/>
            <a:ext cx="8390020" cy="1779306"/>
          </a:xfrm>
        </p:spPr>
        <p:txBody>
          <a:bodyPr anchor="ctr">
            <a:normAutofit/>
          </a:bodyPr>
          <a:lstStyle/>
          <a:p>
            <a:r>
              <a:rPr lang="en-US" sz="3200" b="1" dirty="0"/>
              <a:t>Lecture 2 – Microbiome and Time-series models</a:t>
            </a:r>
            <a:br>
              <a:rPr lang="en-US" sz="3200" b="1" dirty="0"/>
            </a:br>
            <a:r>
              <a:rPr lang="en-US" sz="3200" b="1" dirty="0"/>
              <a:t>Part 1: Data</a:t>
            </a:r>
            <a:endParaRPr lang="en-US" sz="36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64544" y="3484476"/>
            <a:ext cx="6064623" cy="191291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Travis E. Gibson and Georg K. Gerber</a:t>
            </a:r>
          </a:p>
          <a:p>
            <a:pPr>
              <a:lnSpc>
                <a:spcPct val="100000"/>
              </a:lnSpc>
            </a:pPr>
            <a:r>
              <a:rPr lang="en-US" dirty="0"/>
              <a:t>Massachusetts Host Microbiome Center</a:t>
            </a:r>
          </a:p>
          <a:p>
            <a:pPr>
              <a:lnSpc>
                <a:spcPct val="100000"/>
              </a:lnSpc>
            </a:pPr>
            <a:r>
              <a:rPr lang="en-US" dirty="0"/>
              <a:t>Brigham and Women’s Hospital, </a:t>
            </a:r>
            <a:br>
              <a:rPr lang="en-US" dirty="0"/>
            </a:br>
            <a:r>
              <a:rPr lang="en-US" dirty="0"/>
              <a:t>Harvard Medical School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CS109B – Spring 2019</a:t>
            </a:r>
          </a:p>
        </p:txBody>
      </p:sp>
    </p:spTree>
    <p:extLst>
      <p:ext uri="{BB962C8B-B14F-4D97-AF65-F5344CB8AC3E}">
        <p14:creationId xmlns:p14="http://schemas.microsoft.com/office/powerpoint/2010/main" val="1389509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DFF99-FD02-3A4A-B48D-B953D4B25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Sequence error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327A49-114D-2F41-80A0-B7FD4D566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Gerber and Gibson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81D2DA-AFC3-7F46-ACB4-BAAC79333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0561B-77D2-6742-A281-F447F05052F2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47C286-487A-774D-934C-E3B997403287}"/>
                  </a:ext>
                </a:extLst>
              </p:cNvPr>
              <p:cNvSpPr txBox="1"/>
              <p:nvPr/>
            </p:nvSpPr>
            <p:spPr>
              <a:xfrm>
                <a:off x="1832658" y="1813241"/>
                <a:ext cx="2910477" cy="10561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47C286-487A-774D-934C-E3B997403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2658" y="1813241"/>
                <a:ext cx="2910477" cy="1056123"/>
              </a:xfrm>
              <a:prstGeom prst="rect">
                <a:avLst/>
              </a:prstGeom>
              <a:blipFill>
                <a:blip r:embed="rId2"/>
                <a:stretch>
                  <a:fillRect l="-9607" t="-82143" r="-2183" b="-10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D99D1C-7C39-1B42-B24C-E5CC3E5DE17C}"/>
                  </a:ext>
                </a:extLst>
              </p:cNvPr>
              <p:cNvSpPr txBox="1"/>
              <p:nvPr/>
            </p:nvSpPr>
            <p:spPr>
              <a:xfrm>
                <a:off x="1832658" y="4885756"/>
                <a:ext cx="13376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,35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D99D1C-7C39-1B42-B24C-E5CC3E5DE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2658" y="4885756"/>
                <a:ext cx="1337674" cy="276999"/>
              </a:xfrm>
              <a:prstGeom prst="rect">
                <a:avLst/>
              </a:prstGeom>
              <a:blipFill>
                <a:blip r:embed="rId3"/>
                <a:stretch>
                  <a:fillRect l="-2830" r="-3774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DCCADBF-56B2-C245-AC21-3B0227255F94}"/>
              </a:ext>
            </a:extLst>
          </p:cNvPr>
          <p:cNvSpPr/>
          <p:nvPr/>
        </p:nvSpPr>
        <p:spPr>
          <a:xfrm>
            <a:off x="183573" y="982244"/>
            <a:ext cx="51008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Transition probability between aligned nucleotides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7A5430-A25C-FF49-8159-B848A7557928}"/>
              </a:ext>
            </a:extLst>
          </p:cNvPr>
          <p:cNvSpPr txBox="1"/>
          <p:nvPr/>
        </p:nvSpPr>
        <p:spPr>
          <a:xfrm>
            <a:off x="217261" y="4782000"/>
            <a:ext cx="1241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70F3B9-B48A-2A47-8554-21C831655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8807" y="42532"/>
            <a:ext cx="6780028" cy="678002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546FFB-F061-CA4F-9388-D85A37623BBA}"/>
              </a:ext>
            </a:extLst>
          </p:cNvPr>
          <p:cNvSpPr/>
          <p:nvPr/>
        </p:nvSpPr>
        <p:spPr>
          <a:xfrm>
            <a:off x="246497" y="2894697"/>
            <a:ext cx="4850604" cy="646331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Rate at which an amplicon read with sequence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is produced from sample sequence </a:t>
            </a:r>
            <a:r>
              <a:rPr lang="en-US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FB24310-B396-7046-8B3A-3770A6F7422A}"/>
                  </a:ext>
                </a:extLst>
              </p:cNvPr>
              <p:cNvSpPr txBox="1"/>
              <p:nvPr/>
            </p:nvSpPr>
            <p:spPr>
              <a:xfrm>
                <a:off x="413151" y="3812320"/>
                <a:ext cx="38934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m:rPr>
                          <m:nor/>
                        </m:rPr>
                        <a:rPr lang="en-US" dirty="0"/>
                        <m:t>: </m:t>
                      </m:r>
                      <m:r>
                        <m:rPr>
                          <m:nor/>
                        </m:rPr>
                        <a:rPr lang="en-US" dirty="0"/>
                        <m:t>quality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score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for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read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b="0" i="1" dirty="0" smtClean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at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position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b="0" i="1" dirty="0" smtClean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l</m:t>
                      </m:r>
                    </m:oMath>
                  </m:oMathPara>
                </a14:m>
                <a:endPara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FB24310-B396-7046-8B3A-3770A6F74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151" y="3812320"/>
                <a:ext cx="3893438" cy="276999"/>
              </a:xfrm>
              <a:prstGeom prst="rect">
                <a:avLst/>
              </a:prstGeom>
              <a:blipFill>
                <a:blip r:embed="rId5"/>
                <a:stretch>
                  <a:fillRect l="-1303" t="-22727" r="-977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CBB9485-9595-8E42-A9A6-B48EEE4777D3}"/>
              </a:ext>
            </a:extLst>
          </p:cNvPr>
          <p:cNvSpPr txBox="1"/>
          <p:nvPr/>
        </p:nvSpPr>
        <p:spPr>
          <a:xfrm>
            <a:off x="325724" y="5912027"/>
            <a:ext cx="3121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But we don’t know </a:t>
            </a:r>
            <a:r>
              <a:rPr lang="en-US" sz="28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208448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0F365-BA6E-514C-BF30-2F70AE8F2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MinionPro"/>
              </a:rPr>
              <a:t>Abundance </a:t>
            </a:r>
            <a:r>
              <a:rPr lang="en-US" i="1" dirty="0">
                <a:latin typeface="MinionPro"/>
              </a:rPr>
              <a:t>p</a:t>
            </a:r>
            <a:r>
              <a:rPr lang="en-US" dirty="0">
                <a:latin typeface="MinionPro"/>
              </a:rPr>
              <a:t>-value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35C9A-2E02-6F44-AF5B-8F25C8E80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Gerber and Gibson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71D2C-C66E-CA4D-9C55-A1577DAA1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0561B-77D2-6742-A281-F447F05052F2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087FF7A-6BE2-0148-A85D-532B32C8A130}"/>
                  </a:ext>
                </a:extLst>
              </p:cNvPr>
              <p:cNvSpPr/>
              <p:nvPr/>
            </p:nvSpPr>
            <p:spPr>
              <a:xfrm>
                <a:off x="1924067" y="1489420"/>
                <a:ext cx="5628828" cy="883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pois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,0)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pois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087FF7A-6BE2-0148-A85D-532B32C8A1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067" y="1489420"/>
                <a:ext cx="5628828" cy="883832"/>
              </a:xfrm>
              <a:prstGeom prst="rect">
                <a:avLst/>
              </a:prstGeom>
              <a:blipFill>
                <a:blip r:embed="rId2"/>
                <a:stretch>
                  <a:fillRect t="-94366" b="-142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5E15C6-1DB4-B14E-8FC6-F64C24C97748}"/>
                  </a:ext>
                </a:extLst>
              </p:cNvPr>
              <p:cNvSpPr/>
              <p:nvPr/>
            </p:nvSpPr>
            <p:spPr>
              <a:xfrm>
                <a:off x="1098014" y="817297"/>
                <a:ext cx="8651913" cy="391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The probability of seeing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or more identical reads in partition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5E15C6-1DB4-B14E-8FC6-F64C24C977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014" y="817297"/>
                <a:ext cx="8651913" cy="391646"/>
              </a:xfrm>
              <a:prstGeom prst="rect">
                <a:avLst/>
              </a:prstGeom>
              <a:blipFill>
                <a:blip r:embed="rId3"/>
                <a:stretch>
                  <a:fillRect l="-439" t="-312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B290CCC5-9C99-5C4E-8A10-B4B4D7912161}"/>
              </a:ext>
            </a:extLst>
          </p:cNvPr>
          <p:cNvSpPr/>
          <p:nvPr/>
        </p:nvSpPr>
        <p:spPr>
          <a:xfrm>
            <a:off x="1178805" y="2731756"/>
            <a:ext cx="83980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Number of reads with sequence </a:t>
            </a:r>
            <a:r>
              <a:rPr lang="en-US" i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that will be produced from sample sequence </a:t>
            </a:r>
            <a:r>
              <a:rPr lang="en-US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i="1" dirty="0"/>
              <a:t> </a:t>
            </a:r>
            <a:r>
              <a:rPr lang="en-US" dirty="0"/>
              <a:t>is Poisson distributed with expectation equal to an </a:t>
            </a:r>
            <a:r>
              <a:rPr lang="en-US" dirty="0">
                <a:solidFill>
                  <a:srgbClr val="C00000"/>
                </a:solidFill>
              </a:rPr>
              <a:t>error rate </a:t>
            </a:r>
            <a:r>
              <a:rPr lang="el-GR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8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 </a:t>
            </a:r>
            <a:r>
              <a:rPr lang="en-US" dirty="0"/>
              <a:t>multiplied by the expected reads of sample sequence </a:t>
            </a:r>
            <a:r>
              <a:rPr lang="en-US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dirty="0"/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118F6C-AC06-C346-B270-0442A9435109}"/>
                  </a:ext>
                </a:extLst>
              </p:cNvPr>
              <p:cNvSpPr txBox="1"/>
              <p:nvPr/>
            </p:nvSpPr>
            <p:spPr>
              <a:xfrm>
                <a:off x="1949986" y="4010140"/>
                <a:ext cx="3328732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number of reads in partition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118F6C-AC06-C346-B270-0442A9435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986" y="4010140"/>
                <a:ext cx="3328732" cy="391646"/>
              </a:xfrm>
              <a:prstGeom prst="rect">
                <a:avLst/>
              </a:prstGeom>
              <a:blipFill>
                <a:blip r:embed="rId4"/>
                <a:stretch>
                  <a:fillRect t="-6250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C904FD-77C4-A24E-BF49-5F3896CDFBED}"/>
                  </a:ext>
                </a:extLst>
              </p:cNvPr>
              <p:cNvSpPr txBox="1"/>
              <p:nvPr/>
            </p:nvSpPr>
            <p:spPr>
              <a:xfrm>
                <a:off x="1949986" y="4365194"/>
                <a:ext cx="28841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abundance of sequence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C904FD-77C4-A24E-BF49-5F3896CDF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986" y="4365194"/>
                <a:ext cx="2884187" cy="369332"/>
              </a:xfrm>
              <a:prstGeom prst="rect">
                <a:avLst/>
              </a:prstGeom>
              <a:blipFill>
                <a:blip r:embed="rId5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9C9049-CEEA-A64D-91EB-C75D54CCC95E}"/>
                  </a:ext>
                </a:extLst>
              </p:cNvPr>
              <p:cNvSpPr txBox="1"/>
              <p:nvPr/>
            </p:nvSpPr>
            <p:spPr>
              <a:xfrm>
                <a:off x="1949986" y="4756840"/>
                <a:ext cx="1453603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error rate</a:t>
                </a:r>
                <a:endParaRPr lang="en-US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9C9049-CEEA-A64D-91EB-C75D54CCC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986" y="4756840"/>
                <a:ext cx="1453603" cy="391646"/>
              </a:xfrm>
              <a:prstGeom prst="rect">
                <a:avLst/>
              </a:prstGeom>
              <a:blipFill>
                <a:blip r:embed="rId6"/>
                <a:stretch>
                  <a:fillRect t="-6452" r="-1739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55377956-A6C5-6841-9C08-284B15F4F58B}"/>
              </a:ext>
            </a:extLst>
          </p:cNvPr>
          <p:cNvGrpSpPr/>
          <p:nvPr/>
        </p:nvGrpSpPr>
        <p:grpSpPr>
          <a:xfrm>
            <a:off x="9576870" y="1286885"/>
            <a:ext cx="2381664" cy="1444871"/>
            <a:chOff x="9983117" y="1419515"/>
            <a:chExt cx="1753722" cy="106392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FB0394D-B5EE-1449-8BCF-E9AB5C9B366D}"/>
                </a:ext>
              </a:extLst>
            </p:cNvPr>
            <p:cNvGrpSpPr/>
            <p:nvPr/>
          </p:nvGrpSpPr>
          <p:grpSpPr>
            <a:xfrm>
              <a:off x="9983117" y="1476786"/>
              <a:ext cx="1753722" cy="920247"/>
              <a:chOff x="1966149" y="1719550"/>
              <a:chExt cx="1753722" cy="920247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F229645-6C73-EA41-A890-F4FAB77E75C8}"/>
                  </a:ext>
                </a:extLst>
              </p:cNvPr>
              <p:cNvSpPr/>
              <p:nvPr/>
            </p:nvSpPr>
            <p:spPr>
              <a:xfrm>
                <a:off x="2051065" y="1985963"/>
                <a:ext cx="84916" cy="849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DA141E1-E5A7-024F-A28C-622B553CA214}"/>
                  </a:ext>
                </a:extLst>
              </p:cNvPr>
              <p:cNvSpPr/>
              <p:nvPr/>
            </p:nvSpPr>
            <p:spPr>
              <a:xfrm>
                <a:off x="2203465" y="2138363"/>
                <a:ext cx="84916" cy="849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A76115B-6953-0C40-8900-D15774E7C80E}"/>
                  </a:ext>
                </a:extLst>
              </p:cNvPr>
              <p:cNvSpPr/>
              <p:nvPr/>
            </p:nvSpPr>
            <p:spPr>
              <a:xfrm>
                <a:off x="2465807" y="1816372"/>
                <a:ext cx="84916" cy="849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135A750-0B14-9E43-B831-C90FCF72D889}"/>
                  </a:ext>
                </a:extLst>
              </p:cNvPr>
              <p:cNvSpPr/>
              <p:nvPr/>
            </p:nvSpPr>
            <p:spPr>
              <a:xfrm>
                <a:off x="1966149" y="2454105"/>
                <a:ext cx="84916" cy="849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38C7822-81AB-294B-BFA0-580919415CF2}"/>
                  </a:ext>
                </a:extLst>
              </p:cNvPr>
              <p:cNvSpPr/>
              <p:nvPr/>
            </p:nvSpPr>
            <p:spPr>
              <a:xfrm>
                <a:off x="3050381" y="1719550"/>
                <a:ext cx="84916" cy="849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4B68E6F-2D24-EA43-AB20-B6C45FAC931A}"/>
                  </a:ext>
                </a:extLst>
              </p:cNvPr>
              <p:cNvSpPr/>
              <p:nvPr/>
            </p:nvSpPr>
            <p:spPr>
              <a:xfrm>
                <a:off x="2550723" y="2223279"/>
                <a:ext cx="84916" cy="849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FCBCA91-7C7E-1A42-8F3B-F5C9419E5957}"/>
                  </a:ext>
                </a:extLst>
              </p:cNvPr>
              <p:cNvSpPr/>
              <p:nvPr/>
            </p:nvSpPr>
            <p:spPr>
              <a:xfrm>
                <a:off x="3092839" y="2222875"/>
                <a:ext cx="84916" cy="849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B6DB358-827A-A74D-9A1E-E83F08D3932F}"/>
                  </a:ext>
                </a:extLst>
              </p:cNvPr>
              <p:cNvSpPr/>
              <p:nvPr/>
            </p:nvSpPr>
            <p:spPr>
              <a:xfrm>
                <a:off x="2846402" y="2539021"/>
                <a:ext cx="84916" cy="849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D5BCCCD-9F14-2E41-83CC-964A4F9119F4}"/>
                  </a:ext>
                </a:extLst>
              </p:cNvPr>
              <p:cNvSpPr/>
              <p:nvPr/>
            </p:nvSpPr>
            <p:spPr>
              <a:xfrm>
                <a:off x="3385374" y="2002514"/>
                <a:ext cx="84916" cy="849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D0DD7E4-3DB7-494F-8651-E84305E4EAB4}"/>
                  </a:ext>
                </a:extLst>
              </p:cNvPr>
              <p:cNvSpPr/>
              <p:nvPr/>
            </p:nvSpPr>
            <p:spPr>
              <a:xfrm>
                <a:off x="3427832" y="2299839"/>
                <a:ext cx="84916" cy="849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1DC8E16C-7E8E-7D4E-BF81-1D614769DFE9}"/>
                  </a:ext>
                </a:extLst>
              </p:cNvPr>
              <p:cNvSpPr/>
              <p:nvPr/>
            </p:nvSpPr>
            <p:spPr>
              <a:xfrm>
                <a:off x="2848423" y="2028421"/>
                <a:ext cx="84916" cy="849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73699A1B-8840-D947-9EC1-937270B76407}"/>
                  </a:ext>
                </a:extLst>
              </p:cNvPr>
              <p:cNvSpPr/>
              <p:nvPr/>
            </p:nvSpPr>
            <p:spPr>
              <a:xfrm>
                <a:off x="3176182" y="2395946"/>
                <a:ext cx="84916" cy="849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75EAC60-EC7A-144D-8BF5-27A99E12D0B6}"/>
                  </a:ext>
                </a:extLst>
              </p:cNvPr>
              <p:cNvSpPr/>
              <p:nvPr/>
            </p:nvSpPr>
            <p:spPr>
              <a:xfrm>
                <a:off x="2465807" y="2554881"/>
                <a:ext cx="84916" cy="849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FE2CA35-3950-3947-BD28-CF2AE45887CB}"/>
                  </a:ext>
                </a:extLst>
              </p:cNvPr>
              <p:cNvSpPr/>
              <p:nvPr/>
            </p:nvSpPr>
            <p:spPr>
              <a:xfrm>
                <a:off x="2302309" y="2484211"/>
                <a:ext cx="84916" cy="849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BE78453-DA57-144F-A83C-C58F0383B530}"/>
                  </a:ext>
                </a:extLst>
              </p:cNvPr>
              <p:cNvSpPr/>
              <p:nvPr/>
            </p:nvSpPr>
            <p:spPr>
              <a:xfrm>
                <a:off x="3634955" y="2262706"/>
                <a:ext cx="84916" cy="849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AF03405-1471-D948-966C-ACA6B9D10050}"/>
                </a:ext>
              </a:extLst>
            </p:cNvPr>
            <p:cNvSpPr/>
            <p:nvPr/>
          </p:nvSpPr>
          <p:spPr>
            <a:xfrm>
              <a:off x="10725580" y="2079769"/>
              <a:ext cx="135849" cy="13584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52A0572-044F-FD41-BB40-32092D0E20AA}"/>
                </a:ext>
              </a:extLst>
            </p:cNvPr>
            <p:cNvSpPr/>
            <p:nvPr/>
          </p:nvSpPr>
          <p:spPr>
            <a:xfrm>
              <a:off x="11187982" y="1785657"/>
              <a:ext cx="135849" cy="13584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B185112-36E9-154F-B826-273BE11BD7C1}"/>
                </a:ext>
              </a:extLst>
            </p:cNvPr>
            <p:cNvCxnSpPr>
              <a:cxnSpLocks/>
            </p:cNvCxnSpPr>
            <p:nvPr/>
          </p:nvCxnSpPr>
          <p:spPr>
            <a:xfrm>
              <a:off x="10905828" y="1419515"/>
              <a:ext cx="246437" cy="10639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EC400AE-4051-8240-9D55-ADCEC88839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68033" y="1618973"/>
              <a:ext cx="877109" cy="762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260700A-570D-CE4D-9ACB-AD9163E55148}"/>
                </a:ext>
              </a:extLst>
            </p:cNvPr>
            <p:cNvSpPr/>
            <p:nvPr/>
          </p:nvSpPr>
          <p:spPr>
            <a:xfrm>
              <a:off x="10317586" y="1649808"/>
              <a:ext cx="135849" cy="13584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Freeform 34">
            <a:extLst>
              <a:ext uri="{FF2B5EF4-FFF2-40B4-BE49-F238E27FC236}">
                <a16:creationId xmlns:a16="http://schemas.microsoft.com/office/drawing/2014/main" id="{5F8559F9-DC16-7B40-893D-1692A065C32D}"/>
              </a:ext>
            </a:extLst>
          </p:cNvPr>
          <p:cNvSpPr/>
          <p:nvPr/>
        </p:nvSpPr>
        <p:spPr>
          <a:xfrm>
            <a:off x="9804415" y="947451"/>
            <a:ext cx="242968" cy="638978"/>
          </a:xfrm>
          <a:custGeom>
            <a:avLst/>
            <a:gdLst>
              <a:gd name="connsiteX0" fmla="*/ 242968 w 242968"/>
              <a:gd name="connsiteY0" fmla="*/ 638978 h 638978"/>
              <a:gd name="connsiteX1" fmla="*/ 597 w 242968"/>
              <a:gd name="connsiteY1" fmla="*/ 286438 h 638978"/>
              <a:gd name="connsiteX2" fmla="*/ 187884 w 242968"/>
              <a:gd name="connsiteY2" fmla="*/ 0 h 63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968" h="638978">
                <a:moveTo>
                  <a:pt x="242968" y="638978"/>
                </a:moveTo>
                <a:cubicBezTo>
                  <a:pt x="126373" y="515956"/>
                  <a:pt x="9778" y="392934"/>
                  <a:pt x="597" y="286438"/>
                </a:cubicBezTo>
                <a:cubicBezTo>
                  <a:pt x="-8584" y="179942"/>
                  <a:pt x="89650" y="89971"/>
                  <a:pt x="187884" y="0"/>
                </a:cubicBez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CB479ED-254E-E24D-9391-E5FA5C012B8E}"/>
                  </a:ext>
                </a:extLst>
              </p:cNvPr>
              <p:cNvSpPr/>
              <p:nvPr/>
            </p:nvSpPr>
            <p:spPr>
              <a:xfrm>
                <a:off x="9930541" y="744619"/>
                <a:ext cx="3248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CB479ED-254E-E24D-9391-E5FA5C012B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0541" y="744619"/>
                <a:ext cx="324896" cy="369332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Freeform 36">
            <a:extLst>
              <a:ext uri="{FF2B5EF4-FFF2-40B4-BE49-F238E27FC236}">
                <a16:creationId xmlns:a16="http://schemas.microsoft.com/office/drawing/2014/main" id="{D3C66448-C60C-5F42-AED5-5E80C08C97AB}"/>
              </a:ext>
            </a:extLst>
          </p:cNvPr>
          <p:cNvSpPr/>
          <p:nvPr/>
        </p:nvSpPr>
        <p:spPr>
          <a:xfrm>
            <a:off x="10851018" y="681929"/>
            <a:ext cx="242968" cy="638978"/>
          </a:xfrm>
          <a:custGeom>
            <a:avLst/>
            <a:gdLst>
              <a:gd name="connsiteX0" fmla="*/ 242968 w 242968"/>
              <a:gd name="connsiteY0" fmla="*/ 638978 h 638978"/>
              <a:gd name="connsiteX1" fmla="*/ 597 w 242968"/>
              <a:gd name="connsiteY1" fmla="*/ 286438 h 638978"/>
              <a:gd name="connsiteX2" fmla="*/ 187884 w 242968"/>
              <a:gd name="connsiteY2" fmla="*/ 0 h 63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968" h="638978">
                <a:moveTo>
                  <a:pt x="242968" y="638978"/>
                </a:moveTo>
                <a:cubicBezTo>
                  <a:pt x="126373" y="515956"/>
                  <a:pt x="9778" y="392934"/>
                  <a:pt x="597" y="286438"/>
                </a:cubicBezTo>
                <a:cubicBezTo>
                  <a:pt x="-8584" y="179942"/>
                  <a:pt x="89650" y="89971"/>
                  <a:pt x="187884" y="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8B090D5-590B-FA46-A287-801901539AFC}"/>
                  </a:ext>
                </a:extLst>
              </p:cNvPr>
              <p:cNvSpPr/>
              <p:nvPr/>
            </p:nvSpPr>
            <p:spPr>
              <a:xfrm>
                <a:off x="10977144" y="479097"/>
                <a:ext cx="318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8B090D5-590B-FA46-A287-801901539A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7144" y="479097"/>
                <a:ext cx="3186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0176BB6F-34B4-974C-97DA-6EEF509593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3401" y="3572513"/>
            <a:ext cx="3909590" cy="3126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4CE7C1F-1E04-C048-8083-46A4BD286A94}"/>
                  </a:ext>
                </a:extLst>
              </p:cNvPr>
              <p:cNvSpPr/>
              <p:nvPr/>
            </p:nvSpPr>
            <p:spPr>
              <a:xfrm>
                <a:off x="9616604" y="3358568"/>
                <a:ext cx="1603566" cy="4685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𝝆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pois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𝒌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4CE7C1F-1E04-C048-8083-46A4BD286A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6604" y="3358568"/>
                <a:ext cx="1603566" cy="468590"/>
              </a:xfrm>
              <a:prstGeom prst="rect">
                <a:avLst/>
              </a:prstGeom>
              <a:blipFill>
                <a:blip r:embed="rId10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1D0B9657-5EC6-5147-B296-6F551C068DA7}"/>
              </a:ext>
            </a:extLst>
          </p:cNvPr>
          <p:cNvSpPr/>
          <p:nvPr/>
        </p:nvSpPr>
        <p:spPr>
          <a:xfrm>
            <a:off x="11164645" y="3918876"/>
            <a:ext cx="189155" cy="837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364D3CD-ADAE-9C48-90B9-C9ED18C0E5E0}"/>
                  </a:ext>
                </a:extLst>
              </p:cNvPr>
              <p:cNvSpPr/>
              <p:nvPr/>
            </p:nvSpPr>
            <p:spPr>
              <a:xfrm>
                <a:off x="11023036" y="3851550"/>
                <a:ext cx="380232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364D3CD-ADAE-9C48-90B9-C9ED18C0E5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3036" y="3851550"/>
                <a:ext cx="38023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E73E23C-0903-DA42-8FF5-3A088C7E4BA5}"/>
                  </a:ext>
                </a:extLst>
              </p:cNvPr>
              <p:cNvSpPr/>
              <p:nvPr/>
            </p:nvSpPr>
            <p:spPr>
              <a:xfrm>
                <a:off x="11030054" y="4129037"/>
                <a:ext cx="380232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E73E23C-0903-DA42-8FF5-3A088C7E4B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0054" y="4129037"/>
                <a:ext cx="38023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3A4E22A-EF6C-F741-831B-339D1F894130}"/>
                  </a:ext>
                </a:extLst>
              </p:cNvPr>
              <p:cNvSpPr/>
              <p:nvPr/>
            </p:nvSpPr>
            <p:spPr>
              <a:xfrm>
                <a:off x="11023853" y="4412351"/>
                <a:ext cx="380232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3A4E22A-EF6C-F741-831B-339D1F8941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3853" y="4412351"/>
                <a:ext cx="38023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6F2DB1A-FD45-2C41-A4B1-3D03307E56ED}"/>
                  </a:ext>
                </a:extLst>
              </p:cNvPr>
              <p:cNvSpPr/>
              <p:nvPr/>
            </p:nvSpPr>
            <p:spPr>
              <a:xfrm>
                <a:off x="1178805" y="5584630"/>
                <a:ext cx="6096000" cy="6463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dirty="0"/>
                  <a:t>A 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indicates that there are more reads of sequence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than can be explained by errors</a:t>
                </a: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6F2DB1A-FD45-2C41-A4B1-3D03307E5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805" y="5584630"/>
                <a:ext cx="6096000" cy="646331"/>
              </a:xfrm>
              <a:prstGeom prst="rect">
                <a:avLst/>
              </a:prstGeom>
              <a:blipFill>
                <a:blip r:embed="rId14"/>
                <a:stretch>
                  <a:fillRect l="-832" t="-3846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6347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1419A-2E6A-8A45-98F8-E0DB92980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Divisive partitioning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F39C99-899E-324F-B3A0-B7F171B80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Gerber and Gibson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087EF5-A552-6743-99F7-FF9C1528C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0561B-77D2-6742-A281-F447F05052F2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D47172E-FA2B-D748-9428-DB7E5FC7B040}"/>
                  </a:ext>
                </a:extLst>
              </p:cNvPr>
              <p:cNvSpPr/>
              <p:nvPr/>
            </p:nvSpPr>
            <p:spPr>
              <a:xfrm>
                <a:off x="960125" y="1118627"/>
                <a:ext cx="1090940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Given: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D47172E-FA2B-D748-9428-DB7E5FC7B0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25" y="1118627"/>
                <a:ext cx="1090940" cy="391646"/>
              </a:xfrm>
              <a:prstGeom prst="rect">
                <a:avLst/>
              </a:prstGeom>
              <a:blipFill>
                <a:blip r:embed="rId2"/>
                <a:stretch>
                  <a:fillRect l="-4598" t="-6250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EB09B74-0799-5A43-A9BA-DBE63D5E029A}"/>
                  </a:ext>
                </a:extLst>
              </p:cNvPr>
              <p:cNvSpPr/>
              <p:nvPr/>
            </p:nvSpPr>
            <p:spPr>
              <a:xfrm>
                <a:off x="5014753" y="1132168"/>
                <a:ext cx="20201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EB09B74-0799-5A43-A9BA-DBE63D5E02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753" y="1132168"/>
                <a:ext cx="2020168" cy="369332"/>
              </a:xfrm>
              <a:prstGeom prst="rect">
                <a:avLst/>
              </a:prstGeom>
              <a:blipFill>
                <a:blip r:embed="rId3"/>
                <a:stretch>
                  <a:fillRect l="-2500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AAD11E35-E980-E84E-8C33-9DA6A6EF14E5}"/>
              </a:ext>
            </a:extLst>
          </p:cNvPr>
          <p:cNvGrpSpPr/>
          <p:nvPr/>
        </p:nvGrpSpPr>
        <p:grpSpPr>
          <a:xfrm>
            <a:off x="1966149" y="1719550"/>
            <a:ext cx="1753722" cy="920247"/>
            <a:chOff x="1966149" y="1719550"/>
            <a:chExt cx="1753722" cy="92024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58EED80-4F03-4843-9274-B7C538A290BE}"/>
                </a:ext>
              </a:extLst>
            </p:cNvPr>
            <p:cNvSpPr/>
            <p:nvPr/>
          </p:nvSpPr>
          <p:spPr>
            <a:xfrm>
              <a:off x="2051065" y="1985963"/>
              <a:ext cx="84916" cy="84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E9B3455-BD81-084C-A815-A765CE162409}"/>
                </a:ext>
              </a:extLst>
            </p:cNvPr>
            <p:cNvSpPr/>
            <p:nvPr/>
          </p:nvSpPr>
          <p:spPr>
            <a:xfrm>
              <a:off x="2203465" y="2138363"/>
              <a:ext cx="84916" cy="84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6AE442C-A4A9-EF46-96B7-40742AB3EEB3}"/>
                </a:ext>
              </a:extLst>
            </p:cNvPr>
            <p:cNvSpPr/>
            <p:nvPr/>
          </p:nvSpPr>
          <p:spPr>
            <a:xfrm>
              <a:off x="2465807" y="1816372"/>
              <a:ext cx="84916" cy="84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B25CE1F-5DFC-5B4F-840C-A14F995A238E}"/>
                </a:ext>
              </a:extLst>
            </p:cNvPr>
            <p:cNvSpPr/>
            <p:nvPr/>
          </p:nvSpPr>
          <p:spPr>
            <a:xfrm>
              <a:off x="1966149" y="2454105"/>
              <a:ext cx="84916" cy="84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F810F2E-60D1-C345-AD16-6171F178BD89}"/>
                </a:ext>
              </a:extLst>
            </p:cNvPr>
            <p:cNvSpPr/>
            <p:nvPr/>
          </p:nvSpPr>
          <p:spPr>
            <a:xfrm>
              <a:off x="3050381" y="1719550"/>
              <a:ext cx="84916" cy="84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3C21B79-AC1C-EB4D-B1E0-3400553D78C2}"/>
                </a:ext>
              </a:extLst>
            </p:cNvPr>
            <p:cNvSpPr/>
            <p:nvPr/>
          </p:nvSpPr>
          <p:spPr>
            <a:xfrm>
              <a:off x="2550723" y="2223279"/>
              <a:ext cx="84916" cy="84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721DC8-816C-1D42-A967-84849FC09A56}"/>
                </a:ext>
              </a:extLst>
            </p:cNvPr>
            <p:cNvSpPr/>
            <p:nvPr/>
          </p:nvSpPr>
          <p:spPr>
            <a:xfrm>
              <a:off x="3092839" y="2222875"/>
              <a:ext cx="84916" cy="84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88C4D81-B7F9-4547-836C-10806AEFEB5A}"/>
                </a:ext>
              </a:extLst>
            </p:cNvPr>
            <p:cNvSpPr/>
            <p:nvPr/>
          </p:nvSpPr>
          <p:spPr>
            <a:xfrm>
              <a:off x="2846402" y="2539021"/>
              <a:ext cx="84916" cy="84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3EB671F-F31C-384C-B6A6-8531F70E65EB}"/>
                </a:ext>
              </a:extLst>
            </p:cNvPr>
            <p:cNvSpPr/>
            <p:nvPr/>
          </p:nvSpPr>
          <p:spPr>
            <a:xfrm>
              <a:off x="3385374" y="2002514"/>
              <a:ext cx="84916" cy="84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D8907EE-E30E-8244-B2E3-F77BC6435731}"/>
                </a:ext>
              </a:extLst>
            </p:cNvPr>
            <p:cNvSpPr/>
            <p:nvPr/>
          </p:nvSpPr>
          <p:spPr>
            <a:xfrm>
              <a:off x="3427832" y="2299839"/>
              <a:ext cx="84916" cy="84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35BA270-9BE8-FE4E-B0C1-7ABD390BF45D}"/>
                </a:ext>
              </a:extLst>
            </p:cNvPr>
            <p:cNvSpPr/>
            <p:nvPr/>
          </p:nvSpPr>
          <p:spPr>
            <a:xfrm>
              <a:off x="2848423" y="2028421"/>
              <a:ext cx="84916" cy="84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9EBC381-3341-9445-AEA8-9FD464A19330}"/>
                </a:ext>
              </a:extLst>
            </p:cNvPr>
            <p:cNvSpPr/>
            <p:nvPr/>
          </p:nvSpPr>
          <p:spPr>
            <a:xfrm>
              <a:off x="3176182" y="2395946"/>
              <a:ext cx="84916" cy="84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732417F-1C26-ED49-B59E-763B0C3C1960}"/>
                </a:ext>
              </a:extLst>
            </p:cNvPr>
            <p:cNvSpPr/>
            <p:nvPr/>
          </p:nvSpPr>
          <p:spPr>
            <a:xfrm>
              <a:off x="2465807" y="2554881"/>
              <a:ext cx="84916" cy="84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B6371E7-0A9D-AC47-A2EC-AAF54367115A}"/>
                </a:ext>
              </a:extLst>
            </p:cNvPr>
            <p:cNvSpPr/>
            <p:nvPr/>
          </p:nvSpPr>
          <p:spPr>
            <a:xfrm>
              <a:off x="2302309" y="2484211"/>
              <a:ext cx="84916" cy="84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A1E4E0E-401C-5846-ABDF-9DD81EBD8A24}"/>
                </a:ext>
              </a:extLst>
            </p:cNvPr>
            <p:cNvSpPr/>
            <p:nvPr/>
          </p:nvSpPr>
          <p:spPr>
            <a:xfrm>
              <a:off x="3634955" y="2262706"/>
              <a:ext cx="84916" cy="84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F95212EE-BDC7-2D4F-ACA7-BC392C1DED82}"/>
              </a:ext>
            </a:extLst>
          </p:cNvPr>
          <p:cNvSpPr/>
          <p:nvPr/>
        </p:nvSpPr>
        <p:spPr>
          <a:xfrm>
            <a:off x="2741663" y="2190329"/>
            <a:ext cx="135849" cy="13584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49A4A6A-4F21-7649-8646-0AA317B5FAE5}"/>
                  </a:ext>
                </a:extLst>
              </p:cNvPr>
              <p:cNvSpPr/>
              <p:nvPr/>
            </p:nvSpPr>
            <p:spPr>
              <a:xfrm>
                <a:off x="5050473" y="1510273"/>
                <a:ext cx="26251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: cluster center sequence</a:t>
                </a: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49A4A6A-4F21-7649-8646-0AA317B5FA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473" y="1510273"/>
                <a:ext cx="2625142" cy="369332"/>
              </a:xfrm>
              <a:prstGeom prst="rect">
                <a:avLst/>
              </a:prstGeom>
              <a:blipFill>
                <a:blip r:embed="rId4"/>
                <a:stretch>
                  <a:fillRect l="-483" t="-6667" r="-966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9429A85-2BBB-3C4E-88AD-1865A126B9A6}"/>
                  </a:ext>
                </a:extLst>
              </p:cNvPr>
              <p:cNvSpPr/>
              <p:nvPr/>
            </p:nvSpPr>
            <p:spPr>
              <a:xfrm>
                <a:off x="5052854" y="1902764"/>
                <a:ext cx="33843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: read produced from sequencing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9429A85-2BBB-3C4E-88AD-1865A126B9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854" y="1902764"/>
                <a:ext cx="3384324" cy="369332"/>
              </a:xfrm>
              <a:prstGeom prst="rect">
                <a:avLst/>
              </a:prstGeom>
              <a:blipFill>
                <a:blip r:embed="rId5"/>
                <a:stretch>
                  <a:fillRect t="-6667" r="-37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D15BBD03-9416-EE46-8BE7-3C4A8ECBCD1C}"/>
              </a:ext>
            </a:extLst>
          </p:cNvPr>
          <p:cNvGrpSpPr/>
          <p:nvPr/>
        </p:nvGrpSpPr>
        <p:grpSpPr>
          <a:xfrm>
            <a:off x="1983626" y="3293390"/>
            <a:ext cx="1753722" cy="920247"/>
            <a:chOff x="1966149" y="1719550"/>
            <a:chExt cx="1753722" cy="920247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9D77D6C-30AF-704E-8964-688873AC732D}"/>
                </a:ext>
              </a:extLst>
            </p:cNvPr>
            <p:cNvSpPr/>
            <p:nvPr/>
          </p:nvSpPr>
          <p:spPr>
            <a:xfrm>
              <a:off x="2051065" y="1985963"/>
              <a:ext cx="84916" cy="84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9D79476-369A-B848-946A-916B94BE50E8}"/>
                </a:ext>
              </a:extLst>
            </p:cNvPr>
            <p:cNvSpPr/>
            <p:nvPr/>
          </p:nvSpPr>
          <p:spPr>
            <a:xfrm>
              <a:off x="2203465" y="2138363"/>
              <a:ext cx="84916" cy="84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4E189C3-0981-3C4C-AA56-8D1E22A73ABC}"/>
                </a:ext>
              </a:extLst>
            </p:cNvPr>
            <p:cNvSpPr/>
            <p:nvPr/>
          </p:nvSpPr>
          <p:spPr>
            <a:xfrm>
              <a:off x="2465807" y="1816372"/>
              <a:ext cx="84916" cy="84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A4B0323-19B0-8648-8286-D7B80A2AB23B}"/>
                </a:ext>
              </a:extLst>
            </p:cNvPr>
            <p:cNvSpPr/>
            <p:nvPr/>
          </p:nvSpPr>
          <p:spPr>
            <a:xfrm>
              <a:off x="1966149" y="2454105"/>
              <a:ext cx="84916" cy="84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AD88806-07B3-2446-A877-97507CAF90F2}"/>
                </a:ext>
              </a:extLst>
            </p:cNvPr>
            <p:cNvSpPr/>
            <p:nvPr/>
          </p:nvSpPr>
          <p:spPr>
            <a:xfrm>
              <a:off x="3050381" y="1719550"/>
              <a:ext cx="84916" cy="84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E62B485-DC36-214C-8A06-1FA98020731A}"/>
                </a:ext>
              </a:extLst>
            </p:cNvPr>
            <p:cNvSpPr/>
            <p:nvPr/>
          </p:nvSpPr>
          <p:spPr>
            <a:xfrm>
              <a:off x="2550723" y="2223279"/>
              <a:ext cx="84916" cy="84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72DDF25-40F6-114C-B8E5-DF31F3100D2F}"/>
                </a:ext>
              </a:extLst>
            </p:cNvPr>
            <p:cNvSpPr/>
            <p:nvPr/>
          </p:nvSpPr>
          <p:spPr>
            <a:xfrm>
              <a:off x="3092839" y="2222875"/>
              <a:ext cx="84916" cy="84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BA5272B-D680-9C4A-BC23-2ABB206367EE}"/>
                </a:ext>
              </a:extLst>
            </p:cNvPr>
            <p:cNvSpPr/>
            <p:nvPr/>
          </p:nvSpPr>
          <p:spPr>
            <a:xfrm>
              <a:off x="2846402" y="2539021"/>
              <a:ext cx="84916" cy="84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96AB2EE-3966-BF40-880C-9C669B274EF4}"/>
                </a:ext>
              </a:extLst>
            </p:cNvPr>
            <p:cNvSpPr/>
            <p:nvPr/>
          </p:nvSpPr>
          <p:spPr>
            <a:xfrm>
              <a:off x="3385374" y="2002514"/>
              <a:ext cx="84916" cy="84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8E0F4B3-30E0-EF49-8E55-87AAD4C64DD8}"/>
                </a:ext>
              </a:extLst>
            </p:cNvPr>
            <p:cNvSpPr/>
            <p:nvPr/>
          </p:nvSpPr>
          <p:spPr>
            <a:xfrm>
              <a:off x="3427832" y="2299839"/>
              <a:ext cx="84916" cy="84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CFF4BD6-1263-4B43-AA50-BF75E8EA100E}"/>
                </a:ext>
              </a:extLst>
            </p:cNvPr>
            <p:cNvSpPr/>
            <p:nvPr/>
          </p:nvSpPr>
          <p:spPr>
            <a:xfrm>
              <a:off x="2848423" y="2028421"/>
              <a:ext cx="84916" cy="84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98BAC43-C7BF-CE48-B98B-9513A234BA79}"/>
                </a:ext>
              </a:extLst>
            </p:cNvPr>
            <p:cNvSpPr/>
            <p:nvPr/>
          </p:nvSpPr>
          <p:spPr>
            <a:xfrm>
              <a:off x="3176182" y="2395946"/>
              <a:ext cx="84916" cy="84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57EE652-0514-F943-A3CE-94CE2B66F670}"/>
                </a:ext>
              </a:extLst>
            </p:cNvPr>
            <p:cNvSpPr/>
            <p:nvPr/>
          </p:nvSpPr>
          <p:spPr>
            <a:xfrm>
              <a:off x="2465807" y="2554881"/>
              <a:ext cx="84916" cy="84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B55E839-DDF2-CF47-B09A-8C0D9FEA4A1D}"/>
                </a:ext>
              </a:extLst>
            </p:cNvPr>
            <p:cNvSpPr/>
            <p:nvPr/>
          </p:nvSpPr>
          <p:spPr>
            <a:xfrm>
              <a:off x="2302309" y="2484211"/>
              <a:ext cx="84916" cy="84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E61B2DD-F9A7-7245-A7B9-699B140E2016}"/>
                </a:ext>
              </a:extLst>
            </p:cNvPr>
            <p:cNvSpPr/>
            <p:nvPr/>
          </p:nvSpPr>
          <p:spPr>
            <a:xfrm>
              <a:off x="3634955" y="2262706"/>
              <a:ext cx="84916" cy="84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91F255C5-B4F3-4246-B358-66FA308956EF}"/>
              </a:ext>
            </a:extLst>
          </p:cNvPr>
          <p:cNvSpPr/>
          <p:nvPr/>
        </p:nvSpPr>
        <p:spPr>
          <a:xfrm>
            <a:off x="2759140" y="3764169"/>
            <a:ext cx="135849" cy="13584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7D289E6-CD59-B74C-BD2D-23E69923195B}"/>
              </a:ext>
            </a:extLst>
          </p:cNvPr>
          <p:cNvSpPr/>
          <p:nvPr/>
        </p:nvSpPr>
        <p:spPr>
          <a:xfrm>
            <a:off x="3188491" y="3602261"/>
            <a:ext cx="135849" cy="13584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F5A1137-87DF-C345-8788-429FC622A22F}"/>
              </a:ext>
            </a:extLst>
          </p:cNvPr>
          <p:cNvCxnSpPr/>
          <p:nvPr/>
        </p:nvCxnSpPr>
        <p:spPr>
          <a:xfrm>
            <a:off x="2906337" y="3236119"/>
            <a:ext cx="246437" cy="10639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B984B8D-A84C-B440-9095-7EADF6DF3214}"/>
                  </a:ext>
                </a:extLst>
              </p:cNvPr>
              <p:cNvSpPr/>
              <p:nvPr/>
            </p:nvSpPr>
            <p:spPr>
              <a:xfrm>
                <a:off x="5014753" y="3172897"/>
                <a:ext cx="20201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B984B8D-A84C-B440-9095-7EADF6DF32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753" y="3172897"/>
                <a:ext cx="2020168" cy="369332"/>
              </a:xfrm>
              <a:prstGeom prst="rect">
                <a:avLst/>
              </a:prstGeom>
              <a:blipFill>
                <a:blip r:embed="rId6"/>
                <a:stretch>
                  <a:fillRect l="-2500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7F3D212D-64E9-1B4A-8CAF-7D250BBF2E65}"/>
              </a:ext>
            </a:extLst>
          </p:cNvPr>
          <p:cNvGrpSpPr/>
          <p:nvPr/>
        </p:nvGrpSpPr>
        <p:grpSpPr>
          <a:xfrm>
            <a:off x="2135981" y="4999907"/>
            <a:ext cx="1753722" cy="920247"/>
            <a:chOff x="1966149" y="1719550"/>
            <a:chExt cx="1753722" cy="920247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6150702-6BA1-2D41-B595-25054339D25E}"/>
                </a:ext>
              </a:extLst>
            </p:cNvPr>
            <p:cNvSpPr/>
            <p:nvPr/>
          </p:nvSpPr>
          <p:spPr>
            <a:xfrm>
              <a:off x="2051065" y="1985963"/>
              <a:ext cx="84916" cy="84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C252F7D-06F3-BC45-BDC5-91A4917E86AA}"/>
                </a:ext>
              </a:extLst>
            </p:cNvPr>
            <p:cNvSpPr/>
            <p:nvPr/>
          </p:nvSpPr>
          <p:spPr>
            <a:xfrm>
              <a:off x="2203465" y="2138363"/>
              <a:ext cx="84916" cy="84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E8803DF-307C-B24E-8FDD-12A0345F49A5}"/>
                </a:ext>
              </a:extLst>
            </p:cNvPr>
            <p:cNvSpPr/>
            <p:nvPr/>
          </p:nvSpPr>
          <p:spPr>
            <a:xfrm>
              <a:off x="2465807" y="1816372"/>
              <a:ext cx="84916" cy="84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6500FD8-5631-3F46-AB59-576B77C29647}"/>
                </a:ext>
              </a:extLst>
            </p:cNvPr>
            <p:cNvSpPr/>
            <p:nvPr/>
          </p:nvSpPr>
          <p:spPr>
            <a:xfrm>
              <a:off x="1966149" y="2454105"/>
              <a:ext cx="84916" cy="84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2DCC2A9-5FCA-264D-AF35-F80498F5F1B5}"/>
                </a:ext>
              </a:extLst>
            </p:cNvPr>
            <p:cNvSpPr/>
            <p:nvPr/>
          </p:nvSpPr>
          <p:spPr>
            <a:xfrm>
              <a:off x="3050381" y="1719550"/>
              <a:ext cx="84916" cy="84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2D3D6A6-0033-E444-9406-7D3558E02A7E}"/>
                </a:ext>
              </a:extLst>
            </p:cNvPr>
            <p:cNvSpPr/>
            <p:nvPr/>
          </p:nvSpPr>
          <p:spPr>
            <a:xfrm>
              <a:off x="2550723" y="2223279"/>
              <a:ext cx="84916" cy="84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5D61453-9FCD-BA40-B6F5-281CBB426E6C}"/>
                </a:ext>
              </a:extLst>
            </p:cNvPr>
            <p:cNvSpPr/>
            <p:nvPr/>
          </p:nvSpPr>
          <p:spPr>
            <a:xfrm>
              <a:off x="3092839" y="2222875"/>
              <a:ext cx="84916" cy="84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D74AC15-5C2D-6647-AD4C-D9B25023C02B}"/>
                </a:ext>
              </a:extLst>
            </p:cNvPr>
            <p:cNvSpPr/>
            <p:nvPr/>
          </p:nvSpPr>
          <p:spPr>
            <a:xfrm>
              <a:off x="2846402" y="2539021"/>
              <a:ext cx="84916" cy="84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6CBB7D65-ADAF-5046-A03C-644CC5D33232}"/>
                </a:ext>
              </a:extLst>
            </p:cNvPr>
            <p:cNvSpPr/>
            <p:nvPr/>
          </p:nvSpPr>
          <p:spPr>
            <a:xfrm>
              <a:off x="3385374" y="2002514"/>
              <a:ext cx="84916" cy="84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0CFD0D4-B9FE-C846-84BF-B5053DA812ED}"/>
                </a:ext>
              </a:extLst>
            </p:cNvPr>
            <p:cNvSpPr/>
            <p:nvPr/>
          </p:nvSpPr>
          <p:spPr>
            <a:xfrm>
              <a:off x="3427832" y="2299839"/>
              <a:ext cx="84916" cy="84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AB2AC61-510F-3544-B995-1961A87A77AE}"/>
                </a:ext>
              </a:extLst>
            </p:cNvPr>
            <p:cNvSpPr/>
            <p:nvPr/>
          </p:nvSpPr>
          <p:spPr>
            <a:xfrm>
              <a:off x="2848423" y="2028421"/>
              <a:ext cx="84916" cy="84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7A95D5D7-813F-0C44-9EA1-D754E3CEB457}"/>
                </a:ext>
              </a:extLst>
            </p:cNvPr>
            <p:cNvSpPr/>
            <p:nvPr/>
          </p:nvSpPr>
          <p:spPr>
            <a:xfrm>
              <a:off x="3176182" y="2395946"/>
              <a:ext cx="84916" cy="84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23CC439-DB95-CF43-BCA1-53B38AE9D187}"/>
                </a:ext>
              </a:extLst>
            </p:cNvPr>
            <p:cNvSpPr/>
            <p:nvPr/>
          </p:nvSpPr>
          <p:spPr>
            <a:xfrm>
              <a:off x="2465807" y="2554881"/>
              <a:ext cx="84916" cy="84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F40F44A-0FE6-5A42-8E65-7232D6F5C6DF}"/>
                </a:ext>
              </a:extLst>
            </p:cNvPr>
            <p:cNvSpPr/>
            <p:nvPr/>
          </p:nvSpPr>
          <p:spPr>
            <a:xfrm>
              <a:off x="2302309" y="2484211"/>
              <a:ext cx="84916" cy="84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D9A6200-7374-454E-90B3-A3C786FCC650}"/>
                </a:ext>
              </a:extLst>
            </p:cNvPr>
            <p:cNvSpPr/>
            <p:nvPr/>
          </p:nvSpPr>
          <p:spPr>
            <a:xfrm>
              <a:off x="3634955" y="2262706"/>
              <a:ext cx="84916" cy="84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Oval 65">
            <a:extLst>
              <a:ext uri="{FF2B5EF4-FFF2-40B4-BE49-F238E27FC236}">
                <a16:creationId xmlns:a16="http://schemas.microsoft.com/office/drawing/2014/main" id="{E261D98A-2BAF-3444-88C1-899A8B7D7D9A}"/>
              </a:ext>
            </a:extLst>
          </p:cNvPr>
          <p:cNvSpPr/>
          <p:nvPr/>
        </p:nvSpPr>
        <p:spPr>
          <a:xfrm>
            <a:off x="2911495" y="5470686"/>
            <a:ext cx="135849" cy="13584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0219FA0-E4C2-EF44-A43B-37A5617EA16C}"/>
              </a:ext>
            </a:extLst>
          </p:cNvPr>
          <p:cNvSpPr/>
          <p:nvPr/>
        </p:nvSpPr>
        <p:spPr>
          <a:xfrm>
            <a:off x="3340846" y="5308778"/>
            <a:ext cx="135849" cy="13584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E18329B-6CED-3344-B5FC-03D06137AC94}"/>
              </a:ext>
            </a:extLst>
          </p:cNvPr>
          <p:cNvCxnSpPr/>
          <p:nvPr/>
        </p:nvCxnSpPr>
        <p:spPr>
          <a:xfrm>
            <a:off x="3058692" y="4942636"/>
            <a:ext cx="246437" cy="10639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CDD4825-C92B-AE41-A763-9CDC3980818C}"/>
              </a:ext>
            </a:extLst>
          </p:cNvPr>
          <p:cNvCxnSpPr>
            <a:cxnSpLocks/>
          </p:cNvCxnSpPr>
          <p:nvPr/>
        </p:nvCxnSpPr>
        <p:spPr>
          <a:xfrm flipH="1">
            <a:off x="2220897" y="5142094"/>
            <a:ext cx="877109" cy="762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641DF969-73B4-D145-89A2-7523AC689587}"/>
              </a:ext>
            </a:extLst>
          </p:cNvPr>
          <p:cNvSpPr/>
          <p:nvPr/>
        </p:nvSpPr>
        <p:spPr>
          <a:xfrm>
            <a:off x="2470450" y="5172929"/>
            <a:ext cx="135849" cy="13584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E727FC1B-E778-F248-8058-E9C6F0831E84}"/>
                  </a:ext>
                </a:extLst>
              </p:cNvPr>
              <p:cNvSpPr/>
              <p:nvPr/>
            </p:nvSpPr>
            <p:spPr>
              <a:xfrm>
                <a:off x="5014753" y="4791003"/>
                <a:ext cx="20201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E727FC1B-E778-F248-8058-E9C6F0831E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753" y="4791003"/>
                <a:ext cx="2020168" cy="369332"/>
              </a:xfrm>
              <a:prstGeom prst="rect">
                <a:avLst/>
              </a:prstGeom>
              <a:blipFill>
                <a:blip r:embed="rId7"/>
                <a:stretch>
                  <a:fillRect l="-2500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E54A36CE-8CD5-5E43-A173-55D9A3BFAD89}"/>
              </a:ext>
            </a:extLst>
          </p:cNvPr>
          <p:cNvSpPr txBox="1"/>
          <p:nvPr/>
        </p:nvSpPr>
        <p:spPr>
          <a:xfrm rot="5400000">
            <a:off x="2900067" y="626276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F48D3D7-D030-644F-8509-F51A8782D57D}"/>
              </a:ext>
            </a:extLst>
          </p:cNvPr>
          <p:cNvSpPr txBox="1"/>
          <p:nvPr/>
        </p:nvSpPr>
        <p:spPr>
          <a:xfrm rot="5400000">
            <a:off x="5924318" y="622444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67940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815C3-5E82-194A-BBA4-5784372C6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from DADA2 (OTU Table [with ASVs])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E1F4-2BF8-A948-B56F-8FA069223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7297"/>
            <a:ext cx="10515600" cy="817296"/>
          </a:xfrm>
        </p:spPr>
        <p:txBody>
          <a:bodyPr/>
          <a:lstStyle/>
          <a:p>
            <a:r>
              <a:rPr lang="en-US" dirty="0"/>
              <a:t>Post processing (chimeras, pairing reads, build table)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DAC061-9E07-9447-A4EA-BF20A039E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Gerber and Gibson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3EDA2E-4027-FA49-8DC9-F2B7D7821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0561B-77D2-6742-A281-F447F05052F2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5D3B82-8634-7C4C-A8F6-5EB3E573B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8377"/>
            <a:ext cx="12192000" cy="45523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E8DFA2-7722-3140-9065-1C6F0AF374AB}"/>
              </a:ext>
            </a:extLst>
          </p:cNvPr>
          <p:cNvSpPr txBox="1"/>
          <p:nvPr/>
        </p:nvSpPr>
        <p:spPr>
          <a:xfrm rot="5400000">
            <a:off x="391998" y="612829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6744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9CC74-1546-1241-9B8E-7D0CFB74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Outline for part (b) qPCR and sample mass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45798B-5EE6-F042-A254-0B2F15A91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Gerber and Gibson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3878E-FEE2-F74E-8111-52C18ABDB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0561B-77D2-6742-A281-F447F05052F2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B9C35C-10E5-AD4D-ADD3-84E8F8F65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983" y="864343"/>
            <a:ext cx="5928508" cy="56745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A84989-5DFD-CB49-9E36-3F9BD0CBA7AE}"/>
              </a:ext>
            </a:extLst>
          </p:cNvPr>
          <p:cNvSpPr txBox="1"/>
          <p:nvPr/>
        </p:nvSpPr>
        <p:spPr>
          <a:xfrm>
            <a:off x="391628" y="4122700"/>
            <a:ext cx="4420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Cycle threshold </a:t>
            </a:r>
            <a:r>
              <a:rPr lang="en-US" dirty="0"/>
              <a:t>(</a:t>
            </a:r>
            <a:r>
              <a:rPr lang="en-US" b="1" dirty="0"/>
              <a:t>Ct</a:t>
            </a:r>
            <a:r>
              <a:rPr lang="en-US" dirty="0"/>
              <a:t>): the cycle at which you cross the threshold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091632-F8BA-2440-A8E6-453B9C4D7C5F}"/>
              </a:ext>
            </a:extLst>
          </p:cNvPr>
          <p:cNvSpPr txBox="1"/>
          <p:nvPr/>
        </p:nvSpPr>
        <p:spPr>
          <a:xfrm>
            <a:off x="9848912" y="3928284"/>
            <a:ext cx="108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threshold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08948FF6-FFBD-A841-9E2A-D3E656E83154}"/>
              </a:ext>
            </a:extLst>
          </p:cNvPr>
          <p:cNvSpPr/>
          <p:nvPr/>
        </p:nvSpPr>
        <p:spPr>
          <a:xfrm>
            <a:off x="8469182" y="3668233"/>
            <a:ext cx="1407932" cy="457200"/>
          </a:xfrm>
          <a:custGeom>
            <a:avLst/>
            <a:gdLst>
              <a:gd name="connsiteX0" fmla="*/ 1407932 w 1407932"/>
              <a:gd name="connsiteY0" fmla="*/ 457200 h 457200"/>
              <a:gd name="connsiteX1" fmla="*/ 217085 w 1407932"/>
              <a:gd name="connsiteY1" fmla="*/ 329609 h 457200"/>
              <a:gd name="connsiteX2" fmla="*/ 4434 w 1407932"/>
              <a:gd name="connsiteY2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7932" h="457200">
                <a:moveTo>
                  <a:pt x="1407932" y="457200"/>
                </a:moveTo>
                <a:cubicBezTo>
                  <a:pt x="929466" y="431504"/>
                  <a:pt x="451001" y="405809"/>
                  <a:pt x="217085" y="329609"/>
                </a:cubicBezTo>
                <a:cubicBezTo>
                  <a:pt x="-16831" y="253409"/>
                  <a:pt x="-6199" y="126704"/>
                  <a:pt x="4434" y="0"/>
                </a:cubicBezTo>
              </a:path>
            </a:pathLst>
          </a:cu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B9957F-BFEB-474B-AC2E-D3F29BB41AF3}"/>
              </a:ext>
            </a:extLst>
          </p:cNvPr>
          <p:cNvSpPr txBox="1"/>
          <p:nvPr/>
        </p:nvSpPr>
        <p:spPr>
          <a:xfrm rot="16200000">
            <a:off x="-698477" y="2279568"/>
            <a:ext cx="2180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Relative fluorescence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560066-6BE5-8F48-A5A8-012910A672DB}"/>
              </a:ext>
            </a:extLst>
          </p:cNvPr>
          <p:cNvSpPr/>
          <p:nvPr/>
        </p:nvSpPr>
        <p:spPr>
          <a:xfrm>
            <a:off x="576295" y="1374128"/>
            <a:ext cx="3953175" cy="22865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0C6183FA-902E-0D4A-ABB5-034012400BD4}"/>
              </a:ext>
            </a:extLst>
          </p:cNvPr>
          <p:cNvSpPr/>
          <p:nvPr/>
        </p:nvSpPr>
        <p:spPr>
          <a:xfrm>
            <a:off x="754913" y="1521291"/>
            <a:ext cx="3171258" cy="1939418"/>
          </a:xfrm>
          <a:custGeom>
            <a:avLst/>
            <a:gdLst>
              <a:gd name="connsiteX0" fmla="*/ 0 w 2849525"/>
              <a:gd name="connsiteY0" fmla="*/ 1698061 h 1840274"/>
              <a:gd name="connsiteX1" fmla="*/ 988828 w 2849525"/>
              <a:gd name="connsiteY1" fmla="*/ 1698061 h 1840274"/>
              <a:gd name="connsiteX2" fmla="*/ 1701209 w 2849525"/>
              <a:gd name="connsiteY2" fmla="*/ 220136 h 1840274"/>
              <a:gd name="connsiteX3" fmla="*/ 2849525 w 2849525"/>
              <a:gd name="connsiteY3" fmla="*/ 7485 h 1840274"/>
              <a:gd name="connsiteX4" fmla="*/ 2849525 w 2849525"/>
              <a:gd name="connsiteY4" fmla="*/ 7485 h 1840274"/>
              <a:gd name="connsiteX0" fmla="*/ 0 w 2849525"/>
              <a:gd name="connsiteY0" fmla="*/ 1690588 h 1722206"/>
              <a:gd name="connsiteX1" fmla="*/ 1329070 w 2849525"/>
              <a:gd name="connsiteY1" fmla="*/ 1307816 h 1722206"/>
              <a:gd name="connsiteX2" fmla="*/ 1701209 w 2849525"/>
              <a:gd name="connsiteY2" fmla="*/ 212663 h 1722206"/>
              <a:gd name="connsiteX3" fmla="*/ 2849525 w 2849525"/>
              <a:gd name="connsiteY3" fmla="*/ 12 h 1722206"/>
              <a:gd name="connsiteX4" fmla="*/ 2849525 w 2849525"/>
              <a:gd name="connsiteY4" fmla="*/ 12 h 1722206"/>
              <a:gd name="connsiteX0" fmla="*/ 0 w 2849525"/>
              <a:gd name="connsiteY0" fmla="*/ 1690588 h 1690588"/>
              <a:gd name="connsiteX1" fmla="*/ 1329070 w 2849525"/>
              <a:gd name="connsiteY1" fmla="*/ 1307816 h 1690588"/>
              <a:gd name="connsiteX2" fmla="*/ 1701209 w 2849525"/>
              <a:gd name="connsiteY2" fmla="*/ 212663 h 1690588"/>
              <a:gd name="connsiteX3" fmla="*/ 2849525 w 2849525"/>
              <a:gd name="connsiteY3" fmla="*/ 12 h 1690588"/>
              <a:gd name="connsiteX4" fmla="*/ 2849525 w 2849525"/>
              <a:gd name="connsiteY4" fmla="*/ 12 h 1690588"/>
              <a:gd name="connsiteX0" fmla="*/ 0 w 2849525"/>
              <a:gd name="connsiteY0" fmla="*/ 1690815 h 1690815"/>
              <a:gd name="connsiteX1" fmla="*/ 1063256 w 2849525"/>
              <a:gd name="connsiteY1" fmla="*/ 1371838 h 1690815"/>
              <a:gd name="connsiteX2" fmla="*/ 1701209 w 2849525"/>
              <a:gd name="connsiteY2" fmla="*/ 212890 h 1690815"/>
              <a:gd name="connsiteX3" fmla="*/ 2849525 w 2849525"/>
              <a:gd name="connsiteY3" fmla="*/ 239 h 1690815"/>
              <a:gd name="connsiteX4" fmla="*/ 2849525 w 2849525"/>
              <a:gd name="connsiteY4" fmla="*/ 239 h 1690815"/>
              <a:gd name="connsiteX0" fmla="*/ 0 w 2849525"/>
              <a:gd name="connsiteY0" fmla="*/ 1690815 h 1690815"/>
              <a:gd name="connsiteX1" fmla="*/ 1063256 w 2849525"/>
              <a:gd name="connsiteY1" fmla="*/ 1371838 h 1690815"/>
              <a:gd name="connsiteX2" fmla="*/ 1701209 w 2849525"/>
              <a:gd name="connsiteY2" fmla="*/ 212890 h 1690815"/>
              <a:gd name="connsiteX3" fmla="*/ 2849525 w 2849525"/>
              <a:gd name="connsiteY3" fmla="*/ 239 h 1690815"/>
              <a:gd name="connsiteX4" fmla="*/ 2849525 w 2849525"/>
              <a:gd name="connsiteY4" fmla="*/ 239 h 1690815"/>
              <a:gd name="connsiteX0" fmla="*/ 0 w 2849525"/>
              <a:gd name="connsiteY0" fmla="*/ 1722731 h 1722731"/>
              <a:gd name="connsiteX1" fmla="*/ 1063256 w 2849525"/>
              <a:gd name="connsiteY1" fmla="*/ 1403754 h 1722731"/>
              <a:gd name="connsiteX2" fmla="*/ 1701209 w 2849525"/>
              <a:gd name="connsiteY2" fmla="*/ 244806 h 1722731"/>
              <a:gd name="connsiteX3" fmla="*/ 2849525 w 2849525"/>
              <a:gd name="connsiteY3" fmla="*/ 32155 h 1722731"/>
              <a:gd name="connsiteX4" fmla="*/ 2849525 w 2849525"/>
              <a:gd name="connsiteY4" fmla="*/ 32155 h 1722731"/>
              <a:gd name="connsiteX0" fmla="*/ 0 w 2996281"/>
              <a:gd name="connsiteY0" fmla="*/ 1718692 h 1718692"/>
              <a:gd name="connsiteX1" fmla="*/ 1063256 w 2996281"/>
              <a:gd name="connsiteY1" fmla="*/ 1399715 h 1718692"/>
              <a:gd name="connsiteX2" fmla="*/ 1701209 w 2996281"/>
              <a:gd name="connsiteY2" fmla="*/ 240767 h 1718692"/>
              <a:gd name="connsiteX3" fmla="*/ 2849525 w 2996281"/>
              <a:gd name="connsiteY3" fmla="*/ 28116 h 1718692"/>
              <a:gd name="connsiteX4" fmla="*/ 2996281 w 2996281"/>
              <a:gd name="connsiteY4" fmla="*/ 180516 h 1718692"/>
              <a:gd name="connsiteX0" fmla="*/ 0 w 2996281"/>
              <a:gd name="connsiteY0" fmla="*/ 1583303 h 1583303"/>
              <a:gd name="connsiteX1" fmla="*/ 1063256 w 2996281"/>
              <a:gd name="connsiteY1" fmla="*/ 1264326 h 1583303"/>
              <a:gd name="connsiteX2" fmla="*/ 1701209 w 2996281"/>
              <a:gd name="connsiteY2" fmla="*/ 105378 h 1583303"/>
              <a:gd name="connsiteX3" fmla="*/ 2996281 w 2996281"/>
              <a:gd name="connsiteY3" fmla="*/ 45127 h 1583303"/>
              <a:gd name="connsiteX0" fmla="*/ 0 w 2996281"/>
              <a:gd name="connsiteY0" fmla="*/ 1581684 h 1581684"/>
              <a:gd name="connsiteX1" fmla="*/ 1063256 w 2996281"/>
              <a:gd name="connsiteY1" fmla="*/ 1262707 h 1581684"/>
              <a:gd name="connsiteX2" fmla="*/ 1701209 w 2996281"/>
              <a:gd name="connsiteY2" fmla="*/ 103759 h 1581684"/>
              <a:gd name="connsiteX3" fmla="*/ 2996281 w 2996281"/>
              <a:gd name="connsiteY3" fmla="*/ 43508 h 1581684"/>
              <a:gd name="connsiteX0" fmla="*/ 0 w 3103525"/>
              <a:gd name="connsiteY0" fmla="*/ 1814754 h 1814754"/>
              <a:gd name="connsiteX1" fmla="*/ 1063256 w 3103525"/>
              <a:gd name="connsiteY1" fmla="*/ 1495777 h 1814754"/>
              <a:gd name="connsiteX2" fmla="*/ 1701209 w 3103525"/>
              <a:gd name="connsiteY2" fmla="*/ 336829 h 1814754"/>
              <a:gd name="connsiteX3" fmla="*/ 3103525 w 3103525"/>
              <a:gd name="connsiteY3" fmla="*/ 0 h 1814754"/>
              <a:gd name="connsiteX0" fmla="*/ 0 w 3103525"/>
              <a:gd name="connsiteY0" fmla="*/ 1814754 h 1814754"/>
              <a:gd name="connsiteX1" fmla="*/ 1063256 w 3103525"/>
              <a:gd name="connsiteY1" fmla="*/ 1495777 h 1814754"/>
              <a:gd name="connsiteX2" fmla="*/ 1701209 w 3103525"/>
              <a:gd name="connsiteY2" fmla="*/ 336829 h 1814754"/>
              <a:gd name="connsiteX3" fmla="*/ 3103525 w 3103525"/>
              <a:gd name="connsiteY3" fmla="*/ 0 h 1814754"/>
              <a:gd name="connsiteX0" fmla="*/ 0 w 3103525"/>
              <a:gd name="connsiteY0" fmla="*/ 1814754 h 1814754"/>
              <a:gd name="connsiteX1" fmla="*/ 1063256 w 3103525"/>
              <a:gd name="connsiteY1" fmla="*/ 1495777 h 1814754"/>
              <a:gd name="connsiteX2" fmla="*/ 1729431 w 3103525"/>
              <a:gd name="connsiteY2" fmla="*/ 280385 h 1814754"/>
              <a:gd name="connsiteX3" fmla="*/ 3103525 w 3103525"/>
              <a:gd name="connsiteY3" fmla="*/ 0 h 1814754"/>
              <a:gd name="connsiteX0" fmla="*/ 0 w 3171258"/>
              <a:gd name="connsiteY0" fmla="*/ 1820398 h 1820398"/>
              <a:gd name="connsiteX1" fmla="*/ 1063256 w 3171258"/>
              <a:gd name="connsiteY1" fmla="*/ 1501421 h 1820398"/>
              <a:gd name="connsiteX2" fmla="*/ 1729431 w 3171258"/>
              <a:gd name="connsiteY2" fmla="*/ 286029 h 1820398"/>
              <a:gd name="connsiteX3" fmla="*/ 3171258 w 3171258"/>
              <a:gd name="connsiteY3" fmla="*/ 0 h 1820398"/>
              <a:gd name="connsiteX0" fmla="*/ 0 w 3171258"/>
              <a:gd name="connsiteY0" fmla="*/ 1820398 h 1820398"/>
              <a:gd name="connsiteX1" fmla="*/ 1063256 w 3171258"/>
              <a:gd name="connsiteY1" fmla="*/ 1501421 h 1820398"/>
              <a:gd name="connsiteX2" fmla="*/ 1729431 w 3171258"/>
              <a:gd name="connsiteY2" fmla="*/ 286029 h 1820398"/>
              <a:gd name="connsiteX3" fmla="*/ 3171258 w 3171258"/>
              <a:gd name="connsiteY3" fmla="*/ 0 h 1820398"/>
              <a:gd name="connsiteX0" fmla="*/ 0 w 3171258"/>
              <a:gd name="connsiteY0" fmla="*/ 1820398 h 1820398"/>
              <a:gd name="connsiteX1" fmla="*/ 1063256 w 3171258"/>
              <a:gd name="connsiteY1" fmla="*/ 1501421 h 1820398"/>
              <a:gd name="connsiteX2" fmla="*/ 1729431 w 3171258"/>
              <a:gd name="connsiteY2" fmla="*/ 286029 h 1820398"/>
              <a:gd name="connsiteX3" fmla="*/ 3171258 w 3171258"/>
              <a:gd name="connsiteY3" fmla="*/ 0 h 1820398"/>
              <a:gd name="connsiteX0" fmla="*/ 0 w 3171258"/>
              <a:gd name="connsiteY0" fmla="*/ 1820398 h 1820398"/>
              <a:gd name="connsiteX1" fmla="*/ 1063256 w 3171258"/>
              <a:gd name="connsiteY1" fmla="*/ 1501421 h 1820398"/>
              <a:gd name="connsiteX2" fmla="*/ 1729431 w 3171258"/>
              <a:gd name="connsiteY2" fmla="*/ 286029 h 1820398"/>
              <a:gd name="connsiteX3" fmla="*/ 3171258 w 3171258"/>
              <a:gd name="connsiteY3" fmla="*/ 0 h 1820398"/>
              <a:gd name="connsiteX0" fmla="*/ 0 w 3171258"/>
              <a:gd name="connsiteY0" fmla="*/ 1820398 h 1820398"/>
              <a:gd name="connsiteX1" fmla="*/ 1063256 w 3171258"/>
              <a:gd name="connsiteY1" fmla="*/ 1501421 h 1820398"/>
              <a:gd name="connsiteX2" fmla="*/ 1509298 w 3171258"/>
              <a:gd name="connsiteY2" fmla="*/ 675496 h 1820398"/>
              <a:gd name="connsiteX3" fmla="*/ 3171258 w 3171258"/>
              <a:gd name="connsiteY3" fmla="*/ 0 h 1820398"/>
              <a:gd name="connsiteX0" fmla="*/ 0 w 3171258"/>
              <a:gd name="connsiteY0" fmla="*/ 1820398 h 1820398"/>
              <a:gd name="connsiteX1" fmla="*/ 1063256 w 3171258"/>
              <a:gd name="connsiteY1" fmla="*/ 1501421 h 1820398"/>
              <a:gd name="connsiteX2" fmla="*/ 1509298 w 3171258"/>
              <a:gd name="connsiteY2" fmla="*/ 675496 h 1820398"/>
              <a:gd name="connsiteX3" fmla="*/ 3171258 w 3171258"/>
              <a:gd name="connsiteY3" fmla="*/ 0 h 1820398"/>
              <a:gd name="connsiteX0" fmla="*/ 0 w 3171258"/>
              <a:gd name="connsiteY0" fmla="*/ 1820398 h 1820398"/>
              <a:gd name="connsiteX1" fmla="*/ 1063256 w 3171258"/>
              <a:gd name="connsiteY1" fmla="*/ 1501421 h 1820398"/>
              <a:gd name="connsiteX2" fmla="*/ 1509298 w 3171258"/>
              <a:gd name="connsiteY2" fmla="*/ 675496 h 1820398"/>
              <a:gd name="connsiteX3" fmla="*/ 3171258 w 3171258"/>
              <a:gd name="connsiteY3" fmla="*/ 0 h 1820398"/>
              <a:gd name="connsiteX0" fmla="*/ 0 w 3171258"/>
              <a:gd name="connsiteY0" fmla="*/ 1827106 h 1827106"/>
              <a:gd name="connsiteX1" fmla="*/ 1063256 w 3171258"/>
              <a:gd name="connsiteY1" fmla="*/ 1508129 h 1827106"/>
              <a:gd name="connsiteX2" fmla="*/ 1565743 w 3171258"/>
              <a:gd name="connsiteY2" fmla="*/ 507226 h 1827106"/>
              <a:gd name="connsiteX3" fmla="*/ 3171258 w 3171258"/>
              <a:gd name="connsiteY3" fmla="*/ 6708 h 1827106"/>
              <a:gd name="connsiteX0" fmla="*/ 0 w 3171258"/>
              <a:gd name="connsiteY0" fmla="*/ 1820398 h 1820398"/>
              <a:gd name="connsiteX1" fmla="*/ 1063256 w 3171258"/>
              <a:gd name="connsiteY1" fmla="*/ 1501421 h 1820398"/>
              <a:gd name="connsiteX2" fmla="*/ 1565743 w 3171258"/>
              <a:gd name="connsiteY2" fmla="*/ 500518 h 1820398"/>
              <a:gd name="connsiteX3" fmla="*/ 3171258 w 3171258"/>
              <a:gd name="connsiteY3" fmla="*/ 0 h 1820398"/>
              <a:gd name="connsiteX0" fmla="*/ 0 w 3171258"/>
              <a:gd name="connsiteY0" fmla="*/ 1820398 h 1820398"/>
              <a:gd name="connsiteX1" fmla="*/ 1063256 w 3171258"/>
              <a:gd name="connsiteY1" fmla="*/ 1501421 h 1820398"/>
              <a:gd name="connsiteX2" fmla="*/ 1565743 w 3171258"/>
              <a:gd name="connsiteY2" fmla="*/ 500518 h 1820398"/>
              <a:gd name="connsiteX3" fmla="*/ 3171258 w 3171258"/>
              <a:gd name="connsiteY3" fmla="*/ 0 h 182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1258" h="1820398">
                <a:moveTo>
                  <a:pt x="0" y="1820398"/>
                </a:moveTo>
                <a:cubicBezTo>
                  <a:pt x="873641" y="1805335"/>
                  <a:pt x="898255" y="1777846"/>
                  <a:pt x="1063256" y="1501421"/>
                </a:cubicBezTo>
                <a:cubicBezTo>
                  <a:pt x="1228257" y="1224996"/>
                  <a:pt x="1259564" y="982177"/>
                  <a:pt x="1565743" y="500518"/>
                </a:cubicBezTo>
                <a:cubicBezTo>
                  <a:pt x="1871922" y="18859"/>
                  <a:pt x="2619229" y="6907"/>
                  <a:pt x="3171258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400FB9-1602-1D42-901D-FBCA54C62742}"/>
              </a:ext>
            </a:extLst>
          </p:cNvPr>
          <p:cNvSpPr txBox="1"/>
          <p:nvPr/>
        </p:nvSpPr>
        <p:spPr>
          <a:xfrm>
            <a:off x="3894223" y="3657342"/>
            <a:ext cx="67544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Cycle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DED2FE3-37DB-FD4C-8EC0-CAA87520A3F2}"/>
              </a:ext>
            </a:extLst>
          </p:cNvPr>
          <p:cNvCxnSpPr/>
          <p:nvPr/>
        </p:nvCxnSpPr>
        <p:spPr>
          <a:xfrm>
            <a:off x="576295" y="2831326"/>
            <a:ext cx="388721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A167D66-4734-8541-B915-2484013C11FE}"/>
              </a:ext>
            </a:extLst>
          </p:cNvPr>
          <p:cNvSpPr txBox="1"/>
          <p:nvPr/>
        </p:nvSpPr>
        <p:spPr>
          <a:xfrm>
            <a:off x="2579638" y="2446704"/>
            <a:ext cx="1627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threshold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47B76D4-BF1C-514F-BAC6-C648C9C196D6}"/>
              </a:ext>
            </a:extLst>
          </p:cNvPr>
          <p:cNvCxnSpPr/>
          <p:nvPr/>
        </p:nvCxnSpPr>
        <p:spPr>
          <a:xfrm>
            <a:off x="1945037" y="2831326"/>
            <a:ext cx="0" cy="80622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9F89FAA-233E-294F-8669-66AC3C825C73}"/>
              </a:ext>
            </a:extLst>
          </p:cNvPr>
          <p:cNvSpPr txBox="1"/>
          <p:nvPr/>
        </p:nvSpPr>
        <p:spPr>
          <a:xfrm>
            <a:off x="1891747" y="3358388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1F474C-F6C5-B945-8824-8B7CAD6D1CE3}"/>
              </a:ext>
            </a:extLst>
          </p:cNvPr>
          <p:cNvSpPr txBox="1"/>
          <p:nvPr/>
        </p:nvSpPr>
        <p:spPr>
          <a:xfrm>
            <a:off x="391628" y="5256129"/>
            <a:ext cx="4420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How do we convert a Ct to a quantitative value?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61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4157E-0337-EE47-96DE-61E26DCBD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this is performed practically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AC9236-1201-0C4C-A017-226E9D34E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Gerber and Gibson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A34F08-F93A-9747-B4EA-CE0984B23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0561B-77D2-6742-A281-F447F05052F2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CC493C-F4B6-E942-9BBD-CBC102D58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7454"/>
            <a:ext cx="4933507" cy="33396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C2C987-9C31-0D43-AF20-7FA1344004A6}"/>
              </a:ext>
            </a:extLst>
          </p:cNvPr>
          <p:cNvSpPr txBox="1"/>
          <p:nvPr/>
        </p:nvSpPr>
        <p:spPr>
          <a:xfrm>
            <a:off x="9239692" y="4467060"/>
            <a:ext cx="2880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Standard curves and control samples on the right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64E02A-8832-694F-AB58-A02934A38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692" y="1454339"/>
            <a:ext cx="6944845" cy="26710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CE80DE-590E-2E4B-BCA7-9139A3B68061}"/>
              </a:ext>
            </a:extLst>
          </p:cNvPr>
          <p:cNvSpPr txBox="1"/>
          <p:nvPr/>
        </p:nvSpPr>
        <p:spPr>
          <a:xfrm>
            <a:off x="5273123" y="4439309"/>
            <a:ext cx="2880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Experimental samples organized into triplicates</a:t>
            </a:r>
          </a:p>
        </p:txBody>
      </p:sp>
    </p:spTree>
    <p:extLst>
      <p:ext uri="{BB962C8B-B14F-4D97-AF65-F5344CB8AC3E}">
        <p14:creationId xmlns:p14="http://schemas.microsoft.com/office/powerpoint/2010/main" val="3591559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7BB01-5EC8-C540-8DD9-CA071CFA3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obtain  a total bacterial density estimate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7F0FB5-91C8-EE4F-BA83-5E6388BA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Gerber and Gibson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8E7B05-8BD9-C44F-A072-CA1703787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0561B-77D2-6742-A281-F447F05052F2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C5D893-93EC-3D46-8A07-2E32DC2C6B86}"/>
              </a:ext>
            </a:extLst>
          </p:cNvPr>
          <p:cNvSpPr txBox="1"/>
          <p:nvPr/>
        </p:nvSpPr>
        <p:spPr>
          <a:xfrm>
            <a:off x="77711" y="1267484"/>
            <a:ext cx="2701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 our table of Ct values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2D89EA-B62B-6747-A15C-89E677F07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69" y="1712047"/>
            <a:ext cx="1670248" cy="20632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FEDDC1-60FA-234D-B9F3-EC9624D95BA1}"/>
              </a:ext>
            </a:extLst>
          </p:cNvPr>
          <p:cNvSpPr txBox="1"/>
          <p:nvPr/>
        </p:nvSpPr>
        <p:spPr>
          <a:xfrm>
            <a:off x="3549714" y="4569637"/>
            <a:ext cx="519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 standard curve via linear regression:        </a:t>
            </a:r>
            <a:r>
              <a:rPr lang="en-US" b="1" dirty="0"/>
              <a:t>CFU=</a:t>
            </a:r>
            <a:r>
              <a:rPr lang="en-US" b="1" i="1" dirty="0"/>
              <a:t>f</a:t>
            </a:r>
            <a:r>
              <a:rPr lang="en-US" b="1" dirty="0"/>
              <a:t>(Ct)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3DE087-DEAE-4043-9F57-B475B386F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583" y="1186003"/>
            <a:ext cx="6446067" cy="34109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5BA3DB-2504-7C4F-B9AC-E65BD10C67B9}"/>
              </a:ext>
            </a:extLst>
          </p:cNvPr>
          <p:cNvSpPr txBox="1"/>
          <p:nvPr/>
        </p:nvSpPr>
        <p:spPr>
          <a:xfrm>
            <a:off x="8953045" y="4569637"/>
            <a:ext cx="2596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CFU: Colony Forming Unit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DBFB02-6095-E54D-B0F3-D8ABC2BA6234}"/>
                  </a:ext>
                </a:extLst>
              </p:cNvPr>
              <p:cNvSpPr txBox="1"/>
              <p:nvPr/>
            </p:nvSpPr>
            <p:spPr>
              <a:xfrm>
                <a:off x="5071014" y="5154935"/>
                <a:ext cx="4340932" cy="5741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Ct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mass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mouse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fecal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sample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dilution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factor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DBFB02-6095-E54D-B0F3-D8ABC2BA6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014" y="5154935"/>
                <a:ext cx="4340932" cy="574196"/>
              </a:xfrm>
              <a:prstGeom prst="rect">
                <a:avLst/>
              </a:prstGeom>
              <a:blipFill>
                <a:blip r:embed="rId4"/>
                <a:stretch>
                  <a:fillRect t="-4348" r="-875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AA7DBC3-2FE7-5442-9BA8-DA1056211327}"/>
              </a:ext>
            </a:extLst>
          </p:cNvPr>
          <p:cNvSpPr txBox="1"/>
          <p:nvPr/>
        </p:nvSpPr>
        <p:spPr>
          <a:xfrm>
            <a:off x="838200" y="5271944"/>
            <a:ext cx="4001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Obtain total bacterial load in CFU/gram: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738175-1CCF-3349-8516-F23BB2429752}"/>
              </a:ext>
            </a:extLst>
          </p:cNvPr>
          <p:cNvSpPr/>
          <p:nvPr/>
        </p:nvSpPr>
        <p:spPr>
          <a:xfrm>
            <a:off x="624689" y="5087370"/>
            <a:ext cx="9094961" cy="77859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5F5BFA-BA13-DD47-B2FF-8F2E0B9EC89E}"/>
              </a:ext>
            </a:extLst>
          </p:cNvPr>
          <p:cNvSpPr txBox="1"/>
          <p:nvPr/>
        </p:nvSpPr>
        <p:spPr>
          <a:xfrm>
            <a:off x="624689" y="6050542"/>
            <a:ext cx="1036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we have qPCR data in triplicates, in part 3 we report both mean and variance for qPCR for each sample</a:t>
            </a:r>
          </a:p>
        </p:txBody>
      </p:sp>
    </p:spTree>
    <p:extLst>
      <p:ext uri="{BB962C8B-B14F-4D97-AF65-F5344CB8AC3E}">
        <p14:creationId xmlns:p14="http://schemas.microsoft.com/office/powerpoint/2010/main" val="371688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9" grpId="0"/>
      <p:bldP spid="20" grpId="0" animBg="1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88145-9994-514F-BFD6-83C24D8A2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17296"/>
          </a:xfrm>
        </p:spPr>
        <p:txBody>
          <a:bodyPr/>
          <a:lstStyle/>
          <a:p>
            <a:r>
              <a:rPr lang="en-US"/>
              <a:t>Outline part (c) cleaned and organized data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D478E9-33FA-9F44-A998-3FAF5EA41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Gerber and Gibson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435C21-2854-9640-A9E7-204B7559C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380561B-77D2-6742-A281-F447F05052F2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F8E5EC-7786-1A4F-8361-A43816C95EB3}"/>
              </a:ext>
            </a:extLst>
          </p:cNvPr>
          <p:cNvSpPr txBox="1"/>
          <p:nvPr/>
        </p:nvSpPr>
        <p:spPr>
          <a:xfrm flipH="1">
            <a:off x="838199" y="1077362"/>
            <a:ext cx="9247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Good news! </a:t>
            </a:r>
            <a:r>
              <a:rPr lang="en-US"/>
              <a:t>we processed the raw data and organized it into data frames for you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Can not express how important it is to understand how the data is processed and collected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As an ML researcher, designing experiments is probably the most important part of a project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9E4AE36-4834-794D-8B74-A32232CCD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653" y="4434919"/>
            <a:ext cx="7523445" cy="18501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228703-3F08-7145-A22F-ADA57890A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967" y="2255175"/>
            <a:ext cx="6561823" cy="210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7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716BF-A1B8-A54A-B833-A636299E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contained in two </a:t>
            </a:r>
            <a:r>
              <a:rPr lang="en-US" dirty="0" err="1"/>
              <a:t>pkl</a:t>
            </a:r>
            <a:r>
              <a:rPr lang="en-US" dirty="0"/>
              <a:t>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6A339-241B-D344-ADC1-141CBD94C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7657"/>
            <a:ext cx="10515600" cy="4351338"/>
          </a:xfrm>
        </p:spPr>
        <p:txBody>
          <a:bodyPr/>
          <a:lstStyle/>
          <a:p>
            <a:r>
              <a:rPr lang="en-US" dirty="0"/>
              <a:t>mouse_set_1_data.pkl</a:t>
            </a:r>
          </a:p>
          <a:p>
            <a:pPr lvl="1"/>
            <a:r>
              <a:rPr lang="en-US" dirty="0"/>
              <a:t>Contains data from mouse </a:t>
            </a:r>
            <a:r>
              <a:rPr lang="en-US" b="1" dirty="0"/>
              <a:t>2,3,4,5</a:t>
            </a:r>
            <a:r>
              <a:rPr lang="en-US" dirty="0"/>
              <a:t> which had feces from healthy patients orally </a:t>
            </a:r>
            <a:r>
              <a:rPr lang="en-US" dirty="0" err="1"/>
              <a:t>gavaged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Mouse 1 jumped onto the floor during feces collection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mouse_set_2_data.pkl</a:t>
            </a:r>
          </a:p>
          <a:p>
            <a:pPr lvl="1"/>
            <a:r>
              <a:rPr lang="en-US" dirty="0"/>
              <a:t>Contains data from mouse </a:t>
            </a:r>
            <a:r>
              <a:rPr lang="en-US" b="1" dirty="0"/>
              <a:t>6,7,8,9,10 </a:t>
            </a:r>
            <a:r>
              <a:rPr lang="en-US" dirty="0"/>
              <a:t>which had feces from an IBD patient orally </a:t>
            </a:r>
            <a:r>
              <a:rPr lang="en-US" dirty="0" err="1"/>
              <a:t>gavaged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347265-29AD-494A-ABDA-6BAB6A8AA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Gerber and Gibson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07B373-DCCC-1643-B583-E90CA5B05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0561B-77D2-6742-A281-F447F05052F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154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E8E13-3FF8-E743-81F3-A3EDB3162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 for each data frame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38C0D6-A7DC-1044-A98B-B3518AEF7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Gerber and Gibson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4D0B80-F175-ED43-8BEC-E02881A6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0561B-77D2-6742-A281-F447F05052F2}" type="slidenum">
              <a:rPr lang="en-US" smtClean="0"/>
              <a:t>19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A9FC79-843F-2F4C-8302-2F5771C0B823}"/>
              </a:ext>
            </a:extLst>
          </p:cNvPr>
          <p:cNvSpPr/>
          <p:nvPr/>
        </p:nvSpPr>
        <p:spPr>
          <a:xfrm>
            <a:off x="1255413" y="1582340"/>
            <a:ext cx="86128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'reads'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This key maps to the raw count data of each mouse that was outputted by </a:t>
            </a:r>
            <a:r>
              <a:rPr lang="en-US" u="sng" dirty="0">
                <a:solidFill>
                  <a:srgbClr val="337AB7"/>
                </a:solidFill>
                <a:latin typeface="Helvetica Neue" panose="02000503000000020004" pitchFamily="2" charset="0"/>
                <a:hlinkClick r:id="rId2"/>
              </a:rPr>
              <a:t>DADA2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'</a:t>
            </a:r>
            <a:r>
              <a:rPr lang="en-US" dirty="0" err="1">
                <a:solidFill>
                  <a:srgbClr val="000000"/>
                </a:solidFill>
                <a:latin typeface="Helvetica Neue" panose="02000503000000020004" pitchFamily="2" charset="0"/>
              </a:rPr>
              <a:t>qpcr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'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This key maps to the </a:t>
            </a:r>
            <a:r>
              <a:rPr lang="en-US" dirty="0" err="1">
                <a:solidFill>
                  <a:srgbClr val="000000"/>
                </a:solidFill>
                <a:latin typeface="Helvetica Neue" panose="02000503000000020004" pitchFamily="2" charset="0"/>
              </a:rPr>
              <a:t>qpcr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 (total abundance/gram) data for each day for each mouse.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'</a:t>
            </a:r>
            <a:r>
              <a:rPr lang="en-US" dirty="0" err="1">
                <a:solidFill>
                  <a:srgbClr val="000000"/>
                </a:solidFill>
                <a:latin typeface="Helvetica Neue" panose="02000503000000020004" pitchFamily="2" charset="0"/>
              </a:rPr>
              <a:t>otu_taxonomy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'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This is a table that tells you the (approximate) taxonomy for each of the OTUs in the list as well as the 16S rRNA sequence that was used to barcode the OTU.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'times'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This is a </a:t>
            </a:r>
            <a:r>
              <a:rPr lang="en-US" i="1" dirty="0">
                <a:solidFill>
                  <a:srgbClr val="000000"/>
                </a:solidFill>
                <a:latin typeface="Helvetica Neue" panose="02000503000000020004" pitchFamily="2" charset="0"/>
              </a:rPr>
              <a:t>list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 object that converts the string time into a float time.</a:t>
            </a:r>
            <a:endParaRPr lang="en-US" b="0" i="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F1C754-F3B0-CD4E-85BA-B935038F537B}"/>
              </a:ext>
            </a:extLst>
          </p:cNvPr>
          <p:cNvSpPr/>
          <p:nvPr/>
        </p:nvSpPr>
        <p:spPr>
          <a:xfrm>
            <a:off x="612617" y="876653"/>
            <a:ext cx="91922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Each </a:t>
            </a:r>
            <a:r>
              <a:rPr lang="en-US" dirty="0" err="1">
                <a:solidFill>
                  <a:srgbClr val="000000"/>
                </a:solidFill>
                <a:latin typeface="Helvetica Neue" panose="02000503000000020004" pitchFamily="2" charset="0"/>
              </a:rPr>
              <a:t>pkl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 file is a </a:t>
            </a:r>
            <a:r>
              <a:rPr lang="en-US" i="1" dirty="0" err="1">
                <a:solidFill>
                  <a:srgbClr val="000000"/>
                </a:solidFill>
                <a:latin typeface="Helvetica Neue" panose="02000503000000020004" pitchFamily="2" charset="0"/>
              </a:rPr>
              <a:t>dict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 object with four different entries: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226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489F0-E5E9-984B-91D7-CF3B6EAAA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17E8F-DEA6-6740-BA65-5CC4BC8F4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dirty="0"/>
              <a:t>First Half (how do we sample the microbiome and estimate abundances of bacteria)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Amplicon Sequencing to obtain reads (DADA2 in R) [relative abundances for bacteria that are present in samples]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qPCR for estimating bacterial load (manually generated)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Overview cleaned data (Python)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Second Half – Background on time series models by Georg Gerber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F351BA-B1E8-D44D-A1CA-026AF1182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Gerber and Gibson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F4582A-C5B9-D047-8419-1A3077937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0561B-77D2-6742-A281-F447F05052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406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20858-BDFF-7145-9335-D58B7B012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working with </a:t>
            </a:r>
            <a:r>
              <a:rPr lang="en-US" dirty="0">
                <a:solidFill>
                  <a:srgbClr val="BA2121"/>
                </a:solidFill>
              </a:rPr>
              <a:t>'mouse_set_1_data.pkl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3682E4-C8FE-7042-BAA4-AA4599F47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Gerber and Gibson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C82D89-3F74-C447-92BD-60EE4385D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0561B-77D2-6742-A281-F447F05052F2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D7EEE3-05D6-8E45-A264-09728AF7E75A}"/>
              </a:ext>
            </a:extLst>
          </p:cNvPr>
          <p:cNvSpPr/>
          <p:nvPr/>
        </p:nvSpPr>
        <p:spPr>
          <a:xfrm>
            <a:off x="838200" y="1045304"/>
            <a:ext cx="86241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with</a:t>
            </a:r>
            <a:r>
              <a:rPr lang="en-US" dirty="0"/>
              <a:t> </a:t>
            </a:r>
            <a:r>
              <a:rPr lang="en-US" dirty="0">
                <a:solidFill>
                  <a:srgbClr val="008000"/>
                </a:solidFill>
              </a:rPr>
              <a:t>open</a:t>
            </a:r>
            <a:r>
              <a:rPr lang="en-US" dirty="0"/>
              <a:t>(</a:t>
            </a:r>
            <a:r>
              <a:rPr lang="en-US" dirty="0">
                <a:solidFill>
                  <a:srgbClr val="BA2121"/>
                </a:solidFill>
              </a:rPr>
              <a:t>'mouse_set_1_data.pkl'</a:t>
            </a:r>
            <a:r>
              <a:rPr lang="en-US" dirty="0"/>
              <a:t>, </a:t>
            </a:r>
            <a:r>
              <a:rPr lang="en-US" dirty="0">
                <a:solidFill>
                  <a:srgbClr val="BA2121"/>
                </a:solidFill>
              </a:rPr>
              <a:t>'</a:t>
            </a:r>
            <a:r>
              <a:rPr lang="en-US" dirty="0" err="1">
                <a:solidFill>
                  <a:srgbClr val="BA2121"/>
                </a:solidFill>
              </a:rPr>
              <a:t>rb</a:t>
            </a:r>
            <a:r>
              <a:rPr lang="en-US" dirty="0">
                <a:solidFill>
                  <a:srgbClr val="BA2121"/>
                </a:solidFill>
              </a:rPr>
              <a:t>'</a:t>
            </a:r>
            <a:r>
              <a:rPr lang="en-US" dirty="0"/>
              <a:t>) </a:t>
            </a:r>
            <a:r>
              <a:rPr lang="en-US" b="1" dirty="0">
                <a:solidFill>
                  <a:srgbClr val="008000"/>
                </a:solidFill>
              </a:rPr>
              <a:t>as</a:t>
            </a:r>
            <a:r>
              <a:rPr lang="en-US" dirty="0"/>
              <a:t> handle: </a:t>
            </a:r>
          </a:p>
          <a:p>
            <a:r>
              <a:rPr lang="en-US" dirty="0"/>
              <a:t>	mouse_set_1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 err="1"/>
              <a:t>pickle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load</a:t>
            </a:r>
            <a:r>
              <a:rPr lang="en-US" dirty="0"/>
              <a:t>(handle)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F2B9B9-BD1A-2044-BD8D-D58496D64CA9}"/>
              </a:ext>
            </a:extLst>
          </p:cNvPr>
          <p:cNvSpPr/>
          <p:nvPr/>
        </p:nvSpPr>
        <p:spPr>
          <a:xfrm>
            <a:off x="838200" y="1949325"/>
            <a:ext cx="47017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reads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mouse_set_1[</a:t>
            </a:r>
            <a:r>
              <a:rPr lang="en-US" dirty="0">
                <a:solidFill>
                  <a:srgbClr val="BA2121"/>
                </a:solidFill>
              </a:rPr>
              <a:t>'reads’</a:t>
            </a:r>
            <a:r>
              <a:rPr lang="en-US" dirty="0"/>
              <a:t>] </a:t>
            </a:r>
          </a:p>
          <a:p>
            <a:r>
              <a:rPr lang="en-US" dirty="0" err="1"/>
              <a:t>qpcr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mouse_set_1[</a:t>
            </a:r>
            <a:r>
              <a:rPr lang="en-US" dirty="0">
                <a:solidFill>
                  <a:srgbClr val="BA2121"/>
                </a:solidFill>
              </a:rPr>
              <a:t>'</a:t>
            </a:r>
            <a:r>
              <a:rPr lang="en-US" dirty="0" err="1">
                <a:solidFill>
                  <a:srgbClr val="BA2121"/>
                </a:solidFill>
              </a:rPr>
              <a:t>qpcr</a:t>
            </a:r>
            <a:r>
              <a:rPr lang="en-US" dirty="0">
                <a:solidFill>
                  <a:srgbClr val="BA2121"/>
                </a:solidFill>
              </a:rPr>
              <a:t>’</a:t>
            </a:r>
            <a:r>
              <a:rPr lang="en-US" dirty="0"/>
              <a:t>] </a:t>
            </a:r>
          </a:p>
          <a:p>
            <a:r>
              <a:rPr lang="en-US" dirty="0" err="1"/>
              <a:t>otu_taxonomy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mouse_set_1[</a:t>
            </a:r>
            <a:r>
              <a:rPr lang="en-US" dirty="0">
                <a:solidFill>
                  <a:srgbClr val="BA2121"/>
                </a:solidFill>
              </a:rPr>
              <a:t>'</a:t>
            </a:r>
            <a:r>
              <a:rPr lang="en-US" dirty="0" err="1">
                <a:solidFill>
                  <a:srgbClr val="BA2121"/>
                </a:solidFill>
              </a:rPr>
              <a:t>otu_taxonomy</a:t>
            </a:r>
            <a:r>
              <a:rPr lang="en-US" dirty="0">
                <a:solidFill>
                  <a:srgbClr val="BA2121"/>
                </a:solidFill>
              </a:rPr>
              <a:t>’</a:t>
            </a:r>
            <a:r>
              <a:rPr lang="en-US" dirty="0"/>
              <a:t>]</a:t>
            </a:r>
          </a:p>
          <a:p>
            <a:r>
              <a:rPr lang="en-US" dirty="0"/>
              <a:t>times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mouse_set_1[</a:t>
            </a:r>
            <a:r>
              <a:rPr lang="en-US" dirty="0">
                <a:solidFill>
                  <a:srgbClr val="BA2121"/>
                </a:solidFill>
              </a:rPr>
              <a:t>'times'</a:t>
            </a:r>
            <a:r>
              <a:rPr lang="en-US" dirty="0"/>
              <a:t>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0F0BA1-E903-EF49-95A6-F54C34F9C473}"/>
              </a:ext>
            </a:extLst>
          </p:cNvPr>
          <p:cNvSpPr/>
          <p:nvPr/>
        </p:nvSpPr>
        <p:spPr>
          <a:xfrm>
            <a:off x="838200" y="3708347"/>
            <a:ext cx="901197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plt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figure</a:t>
            </a:r>
            <a:r>
              <a:rPr lang="en-US" dirty="0"/>
              <a:t>() </a:t>
            </a:r>
          </a:p>
          <a:p>
            <a:r>
              <a:rPr lang="en-US" dirty="0"/>
              <a:t>temp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reads[</a:t>
            </a:r>
            <a:r>
              <a:rPr lang="en-US" dirty="0">
                <a:solidFill>
                  <a:srgbClr val="BA2121"/>
                </a:solidFill>
              </a:rPr>
              <a:t>'2'</a:t>
            </a:r>
            <a:r>
              <a:rPr lang="en-US" dirty="0"/>
              <a:t>][:</a:t>
            </a:r>
            <a:r>
              <a:rPr lang="en-US" dirty="0">
                <a:solidFill>
                  <a:srgbClr val="666666"/>
                </a:solidFill>
              </a:rPr>
              <a:t>5</a:t>
            </a:r>
            <a:r>
              <a:rPr lang="en-US" dirty="0"/>
              <a:t>]</a:t>
            </a:r>
            <a:r>
              <a:rPr lang="en-US" dirty="0">
                <a:solidFill>
                  <a:srgbClr val="666666"/>
                </a:solidFill>
              </a:rPr>
              <a:t>.</a:t>
            </a:r>
            <a:r>
              <a:rPr lang="en-US" dirty="0"/>
              <a:t>values </a:t>
            </a:r>
            <a:r>
              <a:rPr lang="en-US" i="1" dirty="0">
                <a:solidFill>
                  <a:srgbClr val="408080"/>
                </a:solidFill>
              </a:rPr>
              <a:t># Get our counts for the first 5 OTUs</a:t>
            </a:r>
            <a:r>
              <a:rPr lang="en-US" dirty="0"/>
              <a:t> </a:t>
            </a:r>
          </a:p>
          <a:p>
            <a:r>
              <a:rPr lang="en-US" b="1" dirty="0">
                <a:solidFill>
                  <a:srgbClr val="008000"/>
                </a:solidFill>
              </a:rPr>
              <a:t>for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b="1" dirty="0">
                <a:solidFill>
                  <a:srgbClr val="AA22FF"/>
                </a:solidFill>
              </a:rPr>
              <a:t>in</a:t>
            </a:r>
            <a:r>
              <a:rPr lang="en-US" dirty="0"/>
              <a:t> </a:t>
            </a:r>
            <a:r>
              <a:rPr lang="en-US" dirty="0">
                <a:solidFill>
                  <a:srgbClr val="008000"/>
                </a:solidFill>
              </a:rPr>
              <a:t>range</a:t>
            </a:r>
            <a:r>
              <a:rPr lang="en-US" dirty="0"/>
              <a:t>(</a:t>
            </a:r>
            <a:r>
              <a:rPr lang="en-US" dirty="0">
                <a:solidFill>
                  <a:srgbClr val="666666"/>
                </a:solidFill>
              </a:rPr>
              <a:t>5</a:t>
            </a:r>
            <a:r>
              <a:rPr lang="en-US" dirty="0"/>
              <a:t>): </a:t>
            </a:r>
          </a:p>
          <a:p>
            <a:r>
              <a:rPr lang="en-US" dirty="0"/>
              <a:t>	</a:t>
            </a:r>
            <a:r>
              <a:rPr lang="en-US" dirty="0" err="1"/>
              <a:t>plt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plot</a:t>
            </a:r>
            <a:r>
              <a:rPr lang="en-US" dirty="0"/>
              <a:t>(times, temp[</a:t>
            </a:r>
            <a:r>
              <a:rPr lang="en-US" dirty="0" err="1"/>
              <a:t>i</a:t>
            </a:r>
            <a:r>
              <a:rPr lang="en-US" dirty="0"/>
              <a:t>], label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reads[</a:t>
            </a:r>
            <a:r>
              <a:rPr lang="en-US" dirty="0">
                <a:solidFill>
                  <a:srgbClr val="BA2121"/>
                </a:solidFill>
              </a:rPr>
              <a:t>'2'</a:t>
            </a:r>
            <a:r>
              <a:rPr lang="en-US" dirty="0"/>
              <a:t>]</a:t>
            </a:r>
            <a:r>
              <a:rPr lang="en-US" dirty="0">
                <a:solidFill>
                  <a:srgbClr val="666666"/>
                </a:solidFill>
              </a:rPr>
              <a:t>.</a:t>
            </a:r>
            <a:r>
              <a:rPr lang="en-US" dirty="0"/>
              <a:t>index[</a:t>
            </a:r>
            <a:r>
              <a:rPr lang="en-US" dirty="0" err="1"/>
              <a:t>i</a:t>
            </a:r>
            <a:r>
              <a:rPr lang="en-US" dirty="0"/>
              <a:t>]) </a:t>
            </a:r>
          </a:p>
          <a:p>
            <a:r>
              <a:rPr lang="en-US" dirty="0" err="1"/>
              <a:t>plt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title</a:t>
            </a:r>
            <a:r>
              <a:rPr lang="en-US" dirty="0"/>
              <a:t>(</a:t>
            </a:r>
            <a:r>
              <a:rPr lang="en-US" dirty="0">
                <a:solidFill>
                  <a:srgbClr val="BA2121"/>
                </a:solidFill>
              </a:rPr>
              <a:t>'Counts, Mouse 2’</a:t>
            </a:r>
            <a:r>
              <a:rPr lang="en-US" dirty="0"/>
              <a:t>) </a:t>
            </a:r>
          </a:p>
          <a:p>
            <a:r>
              <a:rPr lang="en-US" dirty="0" err="1"/>
              <a:t>plt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legend</a:t>
            </a:r>
            <a:r>
              <a:rPr lang="en-US" dirty="0"/>
              <a:t>()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C0FAFE-AC67-FC46-A886-D3C0E6887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669" y="3166321"/>
            <a:ext cx="4818331" cy="326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6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1DDB2-EBA5-EB4B-986F-98F0289C4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Comments before part 2 of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2F555-4EC0-944B-BBDD-4B03EB006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1154"/>
            <a:ext cx="10515600" cy="4351338"/>
          </a:xfrm>
        </p:spPr>
        <p:txBody>
          <a:bodyPr/>
          <a:lstStyle/>
          <a:p>
            <a:r>
              <a:rPr lang="en-US" dirty="0"/>
              <a:t>Reads need to be normalized for relative abundance for each OTU</a:t>
            </a:r>
          </a:p>
          <a:p>
            <a:r>
              <a:rPr lang="en-US" dirty="0"/>
              <a:t>qPCR along with sample mass gives you total bacterial load (CFU/gram)</a:t>
            </a:r>
          </a:p>
          <a:p>
            <a:r>
              <a:rPr lang="en-US" dirty="0"/>
              <a:t>How would you estimate absolute abundance for each OTU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2333FB-7976-C24F-9980-D559E9345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Gerber and Gibson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8F319-5A28-C14D-96B0-463C6A880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0561B-77D2-6742-A281-F447F05052F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009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18FA0-2FA0-EE4A-BBF0-91C12941D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Mouse study design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81E4F7-9695-3543-A313-59678850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Gerber and Gibson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CB4ED9-10A5-FE4B-8E73-0F667FE7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0561B-77D2-6742-A281-F447F05052F2}" type="slidenum">
              <a:rPr lang="en-US" smtClean="0"/>
              <a:t>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4D4BD5-83CC-8543-8225-3D0507C93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14" y="928871"/>
            <a:ext cx="10166272" cy="25001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EF25ED-38A4-B34B-ADF5-CAF9A8CA7FCE}"/>
              </a:ext>
            </a:extLst>
          </p:cNvPr>
          <p:cNvSpPr txBox="1"/>
          <p:nvPr/>
        </p:nvSpPr>
        <p:spPr>
          <a:xfrm>
            <a:off x="522114" y="3461513"/>
            <a:ext cx="93973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Four mice </a:t>
            </a:r>
            <a:r>
              <a:rPr lang="en-US" sz="2400" dirty="0" err="1"/>
              <a:t>gavaged</a:t>
            </a:r>
            <a:r>
              <a:rPr lang="en-US" sz="2400" dirty="0"/>
              <a:t> feces from healthy donor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Five mice </a:t>
            </a:r>
            <a:r>
              <a:rPr lang="en-US" sz="2400" dirty="0" err="1"/>
              <a:t>gavaged</a:t>
            </a:r>
            <a:r>
              <a:rPr lang="en-US" sz="2400" dirty="0"/>
              <a:t> feces from Inflammatory Bowel Disease (IBD) patient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A24896-2B03-224E-9EFB-50A5153A0013}"/>
              </a:ext>
            </a:extLst>
          </p:cNvPr>
          <p:cNvSpPr txBox="1"/>
          <p:nvPr/>
        </p:nvSpPr>
        <p:spPr>
          <a:xfrm>
            <a:off x="522114" y="4523343"/>
            <a:ext cx="1139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IBD: Group of inflammatory conditions of the colon and small intestine (Chron’s and Ulcerative Colitis are two examples) </a:t>
            </a:r>
          </a:p>
        </p:txBody>
      </p:sp>
    </p:spTree>
    <p:extLst>
      <p:ext uri="{BB962C8B-B14F-4D97-AF65-F5344CB8AC3E}">
        <p14:creationId xmlns:p14="http://schemas.microsoft.com/office/powerpoint/2010/main" val="2489671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9BD24-25F6-274E-A1E3-D363D0369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74799"/>
          </a:xfrm>
        </p:spPr>
        <p:txBody>
          <a:bodyPr>
            <a:normAutofit/>
          </a:bodyPr>
          <a:lstStyle/>
          <a:p>
            <a:r>
              <a:rPr lang="en-US" dirty="0"/>
              <a:t>Outline for part (a) Amplicon Sequencing to obtain reads (DADA2 in R)</a:t>
            </a:r>
            <a:br>
              <a:rPr lang="en-US" dirty="0"/>
            </a:b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53732B-2275-7D49-A18F-ADACD1405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913" y="1424853"/>
            <a:ext cx="8728516" cy="5296622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A8616E0-4AAA-904F-AE2E-4DD405304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Gerber and Gibson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969C09B-2B09-6949-9928-23B7DC268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0561B-77D2-6742-A281-F447F05052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83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0D1AA-53BB-AA45-8B62-B70F9E549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Amplicon Sequencing of 16s gene to obtain reads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1FB947-CB9D-2247-B5B8-F5635693E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99" y="680484"/>
            <a:ext cx="10068334" cy="5497032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24F6CB-1FC2-1E42-8E83-3C795AAAD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Gerber and Gibson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02D7B4-D669-CB42-83AD-098020E4F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0561B-77D2-6742-A281-F447F05052F2}" type="slidenum">
              <a:rPr lang="en-US" smtClean="0"/>
              <a:t>5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E8C1CE-8D47-EE40-AF5B-9D11E9350694}"/>
              </a:ext>
            </a:extLst>
          </p:cNvPr>
          <p:cNvSpPr/>
          <p:nvPr/>
        </p:nvSpPr>
        <p:spPr>
          <a:xfrm>
            <a:off x="1061484" y="6352143"/>
            <a:ext cx="1091077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 </a:t>
            </a:r>
            <a:r>
              <a:rPr lang="en-US" b="1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 </a:t>
            </a:r>
            <a:r>
              <a:rPr lang="en-US" b="1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coli genome</a:t>
            </a:r>
            <a:r>
              <a:rPr lang="en-US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consists of about 4.6 Million base pairs and contains approximately 4,000 genes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928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819DD-3973-1048-9654-94023F4D6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Paired amplicon sequencing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EB124D-D07A-0F4C-B85C-1BA79A7D8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Gerber and Gibson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229AA4-A74D-CB4E-AFDA-1276825F1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0561B-77D2-6742-A281-F447F05052F2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BFBD03-0192-8B4B-AD4C-174DB4492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01040"/>
            <a:ext cx="7696200" cy="615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70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1B4D3-BB67-0848-8072-2BFB77B99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Fastq</a:t>
            </a:r>
            <a:r>
              <a:rPr lang="en-US" dirty="0"/>
              <a:t>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31D67-A39E-E64A-9F37-4A52BE0BC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9813"/>
            <a:ext cx="10515600" cy="1460500"/>
          </a:xfrm>
        </p:spPr>
        <p:txBody>
          <a:bodyPr/>
          <a:lstStyle/>
          <a:p>
            <a:r>
              <a:rPr lang="en-US" dirty="0"/>
              <a:t>Each sample creates 2 </a:t>
            </a:r>
            <a:r>
              <a:rPr lang="en-US" dirty="0" err="1"/>
              <a:t>fastq</a:t>
            </a:r>
            <a:r>
              <a:rPr lang="en-US" dirty="0"/>
              <a:t> files, forward and reverse (2 of ~100,000 reads shown for the forward of a single sample)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F1C84-249C-5C4F-9D11-8C634B286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Gerber and Gibson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A065F1-A2C6-E549-9518-0EE71BDAA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0561B-77D2-6742-A281-F447F05052F2}" type="slidenum">
              <a:rPr lang="en-US" smtClean="0"/>
              <a:t>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4A5B2C-D3CC-084A-A936-DB38428DE575}"/>
              </a:ext>
            </a:extLst>
          </p:cNvPr>
          <p:cNvSpPr/>
          <p:nvPr/>
        </p:nvSpPr>
        <p:spPr>
          <a:xfrm>
            <a:off x="1372243" y="1892762"/>
            <a:ext cx="69342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@M04528:70:000000000-BRVGG:1:1101:15156:1402 2:N:0:41</a:t>
            </a:r>
          </a:p>
          <a:p>
            <a:r>
              <a:rPr lang="en-US" sz="1400" dirty="0"/>
              <a:t>CCTGTTTGATACCCACACTTTCGAGCATCAGCGTCAGTTACACTCCAGTGAGCTGCCTTCGCAATCGGAGTTCTTCGTGATATCTAAGCATTTCACCGCTACACCACGAATTCCGCCCACCTCTACTGCACTCAAGACTGCCAGTATCAACTGCAATTTTACGGTTGAGCCGCAAAATTTCACAACTGACTTAACAATCCGCCTACGCTCCCTTTAAACCCAATAAATCCGGATAACGCTCGGATCCTCC</a:t>
            </a:r>
          </a:p>
          <a:p>
            <a:r>
              <a:rPr lang="en-US" sz="1400" dirty="0"/>
              <a:t>+</a:t>
            </a:r>
          </a:p>
          <a:p>
            <a:r>
              <a:rPr lang="en-US" sz="1400" dirty="0"/>
              <a:t>3AAABFFFFFFFGFGGGGGGGGGFHGGHHHHGEEGCEFHGGGBFHHGGFBHHGHHHGHGHHGGGGHEGGGGHHHHFHHEHHHDF4GDGGHHH@FGH3FGFEEGFHHGEFGHHHHHGGGGGGHFGGHB2GFGHHHFHFFHGGGGGFHHHHHHHHHH1FDFGHHEDHF@F&lt;GGCC-A-/&lt;GGGHHDG.CGFCGHG0GHHHHCCGGG.CD?EFGA/FFGBFBFGG.90;;BCFD;DADFF.9AAA-..-99;B</a:t>
            </a:r>
          </a:p>
          <a:p>
            <a:r>
              <a:rPr lang="en-US" sz="1400" dirty="0"/>
              <a:t>@M04528:70:000000000-BRVGG:1:1101:16041:1411 2:N:0:41</a:t>
            </a:r>
          </a:p>
          <a:p>
            <a:r>
              <a:rPr lang="en-US" sz="1400" dirty="0"/>
              <a:t>ACTGTTTGAGAACTACACTTTAGAGCATCAGTGTCAGTGACAGTCTAGTGAGCTGACTTCCTAATCGGAGTTCTTTGTGTCATCCAAGTATTTCACCTCTACATCACGAATTCTGCGCACTTCTACTGTTTTCAAGACTGCAAGACTAAACCCTACCTCCACGGCTGTACACCAAACTTTCACTAATGACTTCAATATCACGCTATGTTCGCTTCCAACCACATAAAACTCAACACATCTCCGACTCTCC</a:t>
            </a:r>
          </a:p>
          <a:p>
            <a:r>
              <a:rPr lang="en-US" sz="1400" dirty="0"/>
              <a:t>+</a:t>
            </a:r>
          </a:p>
          <a:p>
            <a:r>
              <a:rPr lang="en-US" sz="1400" dirty="0"/>
              <a:t>11&gt;&gt;1B3CD1131B111B1BF3111D1D11F333D33321F1FA1A22D12AFA11BBAF1ADFHHF/BA/012111DG022FF1B1112D2B222B1&gt;B11B@DG@E//?/12B1//&gt;//BFFG2BB2210B2221B11E1110011B1&lt;0/00B011&lt;0G///&gt;/01?110?&lt;?&lt;1&lt;111111&gt;1=1&gt;=1111=1&gt;110.....00==.-.../00/...C:00:;00009;0;.000;0.-@-.00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99E1DE-C9A3-3541-B6B8-A495D77D45E9}"/>
              </a:ext>
            </a:extLst>
          </p:cNvPr>
          <p:cNvSpPr txBox="1"/>
          <p:nvPr/>
        </p:nvSpPr>
        <p:spPr>
          <a:xfrm>
            <a:off x="178443" y="2785141"/>
            <a:ext cx="823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Read 1</a:t>
            </a:r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10E2E124-BFE2-DC45-8D01-CDAB52451E52}"/>
              </a:ext>
            </a:extLst>
          </p:cNvPr>
          <p:cNvSpPr/>
          <p:nvPr/>
        </p:nvSpPr>
        <p:spPr>
          <a:xfrm>
            <a:off x="1273974" y="1967432"/>
            <a:ext cx="143988" cy="2102781"/>
          </a:xfrm>
          <a:prstGeom prst="leftBracket">
            <a:avLst>
              <a:gd name="adj" fmla="val 54551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F7054B5E-F6BB-804F-8EC4-6DB26BBEDD48}"/>
              </a:ext>
            </a:extLst>
          </p:cNvPr>
          <p:cNvSpPr/>
          <p:nvPr/>
        </p:nvSpPr>
        <p:spPr>
          <a:xfrm>
            <a:off x="1273974" y="4130212"/>
            <a:ext cx="143988" cy="2102781"/>
          </a:xfrm>
          <a:prstGeom prst="leftBracket">
            <a:avLst>
              <a:gd name="adj" fmla="val 54551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642FB-AEA3-B54E-ACE5-1B4572ACF835}"/>
              </a:ext>
            </a:extLst>
          </p:cNvPr>
          <p:cNvSpPr txBox="1"/>
          <p:nvPr/>
        </p:nvSpPr>
        <p:spPr>
          <a:xfrm>
            <a:off x="178442" y="4884331"/>
            <a:ext cx="823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Read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20D6A9-CEDB-B444-B4AE-705D1F6C5995}"/>
              </a:ext>
            </a:extLst>
          </p:cNvPr>
          <p:cNvSpPr txBox="1"/>
          <p:nvPr/>
        </p:nvSpPr>
        <p:spPr>
          <a:xfrm>
            <a:off x="8376356" y="2220591"/>
            <a:ext cx="251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gene sequence, {T,C,G,A}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51B28B-B12C-4C47-AA68-2D04C30BA0C9}"/>
              </a:ext>
            </a:extLst>
          </p:cNvPr>
          <p:cNvSpPr txBox="1"/>
          <p:nvPr/>
        </p:nvSpPr>
        <p:spPr>
          <a:xfrm>
            <a:off x="8376356" y="3187416"/>
            <a:ext cx="151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Quality Scores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5C950D-50C5-CF4F-B142-BDF609321894}"/>
              </a:ext>
            </a:extLst>
          </p:cNvPr>
          <p:cNvCxnSpPr>
            <a:cxnSpLocks/>
          </p:cNvCxnSpPr>
          <p:nvPr/>
        </p:nvCxnSpPr>
        <p:spPr>
          <a:xfrm>
            <a:off x="1608881" y="3117226"/>
            <a:ext cx="7381945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8614A54-104C-3643-8FA2-3545C669911E}"/>
              </a:ext>
            </a:extLst>
          </p:cNvPr>
          <p:cNvSpPr txBox="1"/>
          <p:nvPr/>
        </p:nvSpPr>
        <p:spPr>
          <a:xfrm>
            <a:off x="6003403" y="1840886"/>
            <a:ext cx="1521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read identifier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9DB608-9110-2849-803D-D80835BF52A8}"/>
              </a:ext>
            </a:extLst>
          </p:cNvPr>
          <p:cNvSpPr/>
          <p:nvPr/>
        </p:nvSpPr>
        <p:spPr>
          <a:xfrm>
            <a:off x="8634616" y="3508058"/>
            <a:ext cx="355738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!"#$%&amp;'()*+,-./0123456789:;&lt;=&gt;?@ABCDEF….</a:t>
            </a:r>
          </a:p>
          <a:p>
            <a:endParaRPr lang="en-US" sz="1400" dirty="0">
              <a:solidFill>
                <a:srgbClr val="C00000"/>
              </a:solidFill>
            </a:endParaRPr>
          </a:p>
          <a:p>
            <a:r>
              <a:rPr lang="en-US" sz="1400" dirty="0">
                <a:solidFill>
                  <a:srgbClr val="C00000"/>
                </a:solidFill>
              </a:rPr>
              <a:t>123456689…..</a:t>
            </a:r>
          </a:p>
        </p:txBody>
      </p:sp>
    </p:spTree>
    <p:extLst>
      <p:ext uri="{BB962C8B-B14F-4D97-AF65-F5344CB8AC3E}">
        <p14:creationId xmlns:p14="http://schemas.microsoft.com/office/powerpoint/2010/main" val="134818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/>
      <p:bldP spid="11" grpId="0"/>
      <p:bldP spid="12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2A697-7D63-8342-BDC0-CAD03744D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of DADA2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80A7A-DEF3-A74F-B75C-36A88C926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5400"/>
            <a:ext cx="10515600" cy="4211781"/>
          </a:xfrm>
        </p:spPr>
        <p:txBody>
          <a:bodyPr>
            <a:normAutofit/>
          </a:bodyPr>
          <a:lstStyle/>
          <a:p>
            <a:r>
              <a:rPr lang="en-US" dirty="0"/>
              <a:t>Trim Forward and reverse reads (each sample creates to 2 </a:t>
            </a:r>
            <a:r>
              <a:rPr lang="en-US" dirty="0" err="1"/>
              <a:t>fastq</a:t>
            </a:r>
            <a:r>
              <a:rPr lang="en-US" dirty="0"/>
              <a:t> files)</a:t>
            </a:r>
          </a:p>
          <a:p>
            <a:r>
              <a:rPr lang="en-US" dirty="0"/>
              <a:t>Sequence error model</a:t>
            </a:r>
          </a:p>
          <a:p>
            <a:r>
              <a:rPr lang="en-US" dirty="0"/>
              <a:t>Abundance </a:t>
            </a:r>
            <a:r>
              <a:rPr lang="en-US" i="1" dirty="0"/>
              <a:t>p</a:t>
            </a:r>
            <a:r>
              <a:rPr lang="en-US" dirty="0"/>
              <a:t>-value</a:t>
            </a:r>
          </a:p>
          <a:p>
            <a:r>
              <a:rPr lang="en-US" dirty="0"/>
              <a:t>Divisive partitioning algorithm</a:t>
            </a:r>
          </a:p>
          <a:p>
            <a:r>
              <a:rPr lang="en-US" dirty="0"/>
              <a:t>Post processing (chimeras, pairing)</a:t>
            </a:r>
          </a:p>
          <a:p>
            <a:r>
              <a:rPr lang="en-US" dirty="0"/>
              <a:t>Build sequence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8923E6-B2E5-B144-A7D6-A18CE5959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Gerber and Gibson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A4E7A-C747-3941-A4F6-C11C15ABE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0561B-77D2-6742-A281-F447F05052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12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A04F5-E6C8-4440-AF3E-AD72D58C0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17296"/>
          </a:xfrm>
        </p:spPr>
        <p:txBody>
          <a:bodyPr>
            <a:normAutofit/>
          </a:bodyPr>
          <a:lstStyle/>
          <a:p>
            <a:r>
              <a:rPr lang="en-US" dirty="0"/>
              <a:t>Visualizing Quality Scores (Left forward, Right reverse)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37EC2-EEAB-224F-B7F3-7748D2549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Gerber and Gibson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A0ED03-2EA9-7144-A1A7-AE9E24DFD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0561B-77D2-6742-A281-F447F05052F2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EC850A-1CED-CF43-827E-0D32E4E99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49" y="756866"/>
            <a:ext cx="6025037" cy="60250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754D2A-E533-834C-84EC-98AE7D092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56866"/>
            <a:ext cx="6025036" cy="602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707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9230</TotalTime>
  <Words>1048</Words>
  <Application>Microsoft Macintosh PowerPoint</Application>
  <PresentationFormat>Widescreen</PresentationFormat>
  <Paragraphs>179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Helvetica Neue</vt:lpstr>
      <vt:lpstr>MinionPro</vt:lpstr>
      <vt:lpstr>Times New Roman</vt:lpstr>
      <vt:lpstr>Office Theme</vt:lpstr>
      <vt:lpstr>Lecture 2 – Microbiome and Time-series models Part 1: Data</vt:lpstr>
      <vt:lpstr>Outline</vt:lpstr>
      <vt:lpstr>Mouse study design</vt:lpstr>
      <vt:lpstr>Outline for part (a) Amplicon Sequencing to obtain reads (DADA2 in R) </vt:lpstr>
      <vt:lpstr>Amplicon Sequencing of 16s gene to obtain reads</vt:lpstr>
      <vt:lpstr>Paired amplicon sequencing</vt:lpstr>
      <vt:lpstr>Fastq files</vt:lpstr>
      <vt:lpstr>Details of DADA2</vt:lpstr>
      <vt:lpstr>Visualizing Quality Scores (Left forward, Right reverse)</vt:lpstr>
      <vt:lpstr>Sequence error model</vt:lpstr>
      <vt:lpstr>Abundance p-value </vt:lpstr>
      <vt:lpstr>Divisive partitioning algorithm</vt:lpstr>
      <vt:lpstr>Output from DADA2 (OTU Table [with ASVs])</vt:lpstr>
      <vt:lpstr>Outline for part (b) qPCR and sample mass</vt:lpstr>
      <vt:lpstr>How this is performed practically</vt:lpstr>
      <vt:lpstr>How we obtain  a total bacterial density estimate</vt:lpstr>
      <vt:lpstr>Outline part (c) cleaned and organized data</vt:lpstr>
      <vt:lpstr>Data is contained in two pkl files</vt:lpstr>
      <vt:lpstr>Organization for each data frame</vt:lpstr>
      <vt:lpstr>Examples working with 'mouse_set_1_data.pkl</vt:lpstr>
      <vt:lpstr>Final Comments before part 2 of today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Dynamics, Inference (Bayesian), and Experimental Design (for inference) in the Microbiome</dc:title>
  <dc:creator>Travis Eli Gibson</dc:creator>
  <cp:lastModifiedBy>Travis Eli Gibson</cp:lastModifiedBy>
  <cp:revision>133</cp:revision>
  <cp:lastPrinted>2019-04-15T17:23:15Z</cp:lastPrinted>
  <dcterms:created xsi:type="dcterms:W3CDTF">2017-03-21T15:59:55Z</dcterms:created>
  <dcterms:modified xsi:type="dcterms:W3CDTF">2019-04-24T21:33:24Z</dcterms:modified>
</cp:coreProperties>
</file>